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437" r:id="rId2"/>
    <p:sldId id="438" r:id="rId3"/>
    <p:sldId id="439" r:id="rId4"/>
    <p:sldId id="440" r:id="rId5"/>
    <p:sldId id="441" r:id="rId6"/>
    <p:sldId id="442" r:id="rId7"/>
    <p:sldId id="445" r:id="rId8"/>
    <p:sldId id="444" r:id="rId9"/>
    <p:sldId id="446" r:id="rId10"/>
    <p:sldId id="447" r:id="rId11"/>
    <p:sldId id="448" r:id="rId12"/>
    <p:sldId id="449" r:id="rId13"/>
    <p:sldId id="453" r:id="rId14"/>
    <p:sldId id="454" r:id="rId15"/>
    <p:sldId id="455" r:id="rId16"/>
    <p:sldId id="457" r:id="rId17"/>
    <p:sldId id="497" r:id="rId18"/>
    <p:sldId id="495" r:id="rId19"/>
    <p:sldId id="458" r:id="rId20"/>
    <p:sldId id="459" r:id="rId21"/>
    <p:sldId id="462" r:id="rId22"/>
    <p:sldId id="463" r:id="rId23"/>
    <p:sldId id="464" r:id="rId24"/>
    <p:sldId id="465" r:id="rId25"/>
    <p:sldId id="466" r:id="rId26"/>
    <p:sldId id="467" r:id="rId27"/>
    <p:sldId id="498" r:id="rId28"/>
    <p:sldId id="501" r:id="rId29"/>
    <p:sldId id="511" r:id="rId30"/>
    <p:sldId id="502" r:id="rId31"/>
    <p:sldId id="512" r:id="rId32"/>
    <p:sldId id="503" r:id="rId33"/>
    <p:sldId id="504" r:id="rId34"/>
    <p:sldId id="505" r:id="rId35"/>
    <p:sldId id="506" r:id="rId36"/>
    <p:sldId id="507" r:id="rId37"/>
    <p:sldId id="508" r:id="rId38"/>
    <p:sldId id="509" r:id="rId39"/>
    <p:sldId id="510" r:id="rId40"/>
    <p:sldId id="513" r:id="rId41"/>
    <p:sldId id="514" r:id="rId42"/>
    <p:sldId id="515" r:id="rId43"/>
    <p:sldId id="517" r:id="rId44"/>
    <p:sldId id="518" r:id="rId45"/>
    <p:sldId id="519" r:id="rId46"/>
    <p:sldId id="520" r:id="rId47"/>
    <p:sldId id="521" r:id="rId48"/>
    <p:sldId id="522" r:id="rId49"/>
    <p:sldId id="523" r:id="rId50"/>
    <p:sldId id="524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75" autoAdjust="0"/>
    <p:restoredTop sz="94660"/>
  </p:normalViewPr>
  <p:slideViewPr>
    <p:cSldViewPr snapToGrid="0">
      <p:cViewPr>
        <p:scale>
          <a:sx n="53" d="100"/>
          <a:sy n="53" d="100"/>
        </p:scale>
        <p:origin x="116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C4C769-1628-48DC-AFD5-17445118816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9878BD-BF79-4113-93C1-491FC2CC98D6}">
      <dgm:prSet custT="1"/>
      <dgm:spPr/>
      <dgm:t>
        <a:bodyPr/>
        <a:lstStyle/>
        <a:p>
          <a:pPr algn="ctr" rtl="1">
            <a:lnSpc>
              <a:spcPct val="100000"/>
            </a:lnSpc>
          </a:pPr>
          <a:r>
            <a:rPr lang="fa-IR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مهارت‌های ارتباطی و مشاوره</a:t>
          </a:r>
          <a:endParaRPr lang="en-US" sz="4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gm:t>
    </dgm:pt>
    <dgm:pt modelId="{4C59332D-AF80-4E88-AAAA-5D6254AE0479}" type="parTrans" cxnId="{5743146A-ADFC-4F8A-99B3-AE81DE7C0A07}">
      <dgm:prSet/>
      <dgm:spPr/>
      <dgm:t>
        <a:bodyPr/>
        <a:lstStyle/>
        <a:p>
          <a:endParaRPr lang="en-US" sz="4400" b="1">
            <a:cs typeface="B Nazanin" panose="00000400000000000000" pitchFamily="2" charset="-78"/>
          </a:endParaRPr>
        </a:p>
      </dgm:t>
    </dgm:pt>
    <dgm:pt modelId="{87C10D42-3E42-427E-BFCC-DD75B8AA3307}" type="sibTrans" cxnId="{5743146A-ADFC-4F8A-99B3-AE81DE7C0A07}">
      <dgm:prSet/>
      <dgm:spPr/>
      <dgm:t>
        <a:bodyPr/>
        <a:lstStyle/>
        <a:p>
          <a:endParaRPr lang="en-US" sz="4400" b="1">
            <a:cs typeface="B Nazanin" panose="00000400000000000000" pitchFamily="2" charset="-78"/>
          </a:endParaRPr>
        </a:p>
      </dgm:t>
    </dgm:pt>
    <dgm:pt modelId="{E8D8B33F-7EA5-4BFA-927F-01950959E767}" type="pres">
      <dgm:prSet presAssocID="{75C4C769-1628-48DC-AFD5-1744511881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A3A310-BB5D-49EF-9F8C-2FDE90837BA8}" type="pres">
      <dgm:prSet presAssocID="{F79878BD-BF79-4113-93C1-491FC2CC98D6}" presName="parentText" presStyleLbl="node1" presStyleIdx="0" presStyleCnt="1" custScaleY="391151" custLinFactNeighborX="3801" custLinFactNeighborY="516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43146A-ADFC-4F8A-99B3-AE81DE7C0A07}" srcId="{75C4C769-1628-48DC-AFD5-17445118816A}" destId="{F79878BD-BF79-4113-93C1-491FC2CC98D6}" srcOrd="0" destOrd="0" parTransId="{4C59332D-AF80-4E88-AAAA-5D6254AE0479}" sibTransId="{87C10D42-3E42-427E-BFCC-DD75B8AA3307}"/>
    <dgm:cxn modelId="{DD0554A3-F49A-4CC6-B5A0-359E298FC56D}" type="presOf" srcId="{75C4C769-1628-48DC-AFD5-17445118816A}" destId="{E8D8B33F-7EA5-4BFA-927F-01950959E767}" srcOrd="0" destOrd="0" presId="urn:microsoft.com/office/officeart/2005/8/layout/vList2"/>
    <dgm:cxn modelId="{80B398DA-310E-43D0-9DAA-B403E5002183}" type="presOf" srcId="{F79878BD-BF79-4113-93C1-491FC2CC98D6}" destId="{FAA3A310-BB5D-49EF-9F8C-2FDE90837BA8}" srcOrd="0" destOrd="0" presId="urn:microsoft.com/office/officeart/2005/8/layout/vList2"/>
    <dgm:cxn modelId="{6055F08D-8194-4E98-8C7E-CB389B4E459E}" type="presParOf" srcId="{E8D8B33F-7EA5-4BFA-927F-01950959E767}" destId="{FAA3A310-BB5D-49EF-9F8C-2FDE90837BA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3A310-BB5D-49EF-9F8C-2FDE90837BA8}">
      <dsp:nvSpPr>
        <dsp:cNvPr id="0" name=""/>
        <dsp:cNvSpPr/>
      </dsp:nvSpPr>
      <dsp:spPr>
        <a:xfrm>
          <a:off x="0" y="194658"/>
          <a:ext cx="7223323" cy="19202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a-IR" sz="4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مهارت‌های ارتباطی و مشاوره</a:t>
          </a:r>
          <a:endParaRPr lang="en-US" sz="4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sp:txBody>
      <dsp:txXfrm>
        <a:off x="93738" y="288396"/>
        <a:ext cx="7035847" cy="17327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E8A14-38A4-4CC3-A6AE-D72942532300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8D90A-E687-4AB2-A222-DCA8C50C0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23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Freeform 19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algn="r" rtl="1">
                <a:defRPr/>
              </a:pPr>
              <a:endParaRPr lang="en-US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7" name="Freeform 20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" name="Freeform 21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rtl="1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22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23" descr="MOH logo.bmp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1" y="5257800"/>
            <a:ext cx="197696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4" descr="logo final moavenat copy.tif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4" b="24445"/>
          <a:stretch>
            <a:fillRect/>
          </a:stretch>
        </p:blipFill>
        <p:spPr bwMode="auto">
          <a:xfrm>
            <a:off x="4838798" y="304800"/>
            <a:ext cx="2182284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ctr">
              <a:defRPr sz="4800" b="1">
                <a:solidFill>
                  <a:schemeClr val="tx2"/>
                </a:solidFill>
                <a:effectLst/>
                <a:cs typeface="B Yagut" pitchFamily="2" charset="-78"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ctr">
              <a:buNone/>
              <a:defRPr b="1">
                <a:solidFill>
                  <a:schemeClr val="tx2"/>
                </a:solidFill>
                <a:cs typeface="B Yagut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08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4BB55B-7E47-4195-A2B7-D04E507ACA1E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8496267" y="6492876"/>
            <a:ext cx="3134783" cy="365125"/>
          </a:xfrm>
          <a:prstGeom prst="rect">
            <a:avLst/>
          </a:prstGeom>
        </p:spPr>
        <p:txBody>
          <a:bodyPr/>
          <a:lstStyle>
            <a:defPPr>
              <a:defRPr lang="fa-IR"/>
            </a:defPPr>
            <a:lvl1pPr algn="ctr" rtl="1" fontAlgn="auto">
              <a:spcBef>
                <a:spcPts val="0"/>
              </a:spcBef>
              <a:spcAft>
                <a:spcPts val="0"/>
              </a:spcAft>
              <a:defRPr sz="1200" b="1" kern="1200">
                <a:solidFill>
                  <a:schemeClr val="tx1"/>
                </a:solidFill>
                <a:latin typeface="+mn-lt"/>
                <a:ea typeface="+mn-ea"/>
                <a:cs typeface="B Yagut" pitchFamily="2" charset="-7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Dr Ravari</a:t>
            </a:r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68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547C27-7494-4632-813B-7E944D519E37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38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 final moavenat copy.tif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37" b="26376"/>
          <a:stretch>
            <a:fillRect/>
          </a:stretch>
        </p:blipFill>
        <p:spPr bwMode="auto">
          <a:xfrm>
            <a:off x="3149600" y="1524000"/>
            <a:ext cx="6665384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B Yagut" pitchFamily="2" charset="-78"/>
              </a:defRPr>
            </a:lvl1pPr>
            <a:lvl2pPr>
              <a:defRPr>
                <a:cs typeface="B Yagut" pitchFamily="2" charset="-78"/>
              </a:defRPr>
            </a:lvl2pPr>
            <a:lvl3pPr>
              <a:defRPr>
                <a:cs typeface="B Yagut" pitchFamily="2" charset="-78"/>
              </a:defRPr>
            </a:lvl3pPr>
            <a:lvl4pPr>
              <a:defRPr>
                <a:cs typeface="B Yagut" pitchFamily="2" charset="-78"/>
              </a:defRPr>
            </a:lvl4pPr>
            <a:lvl5pPr>
              <a:defRPr>
                <a:cs typeface="B Yagut" pitchFamily="2" charset="-78"/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effectLst/>
                <a:cs typeface="B Yagut" pitchFamily="2" charset="-78"/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486851"/>
            <a:ext cx="2559051" cy="365125"/>
          </a:xfrm>
        </p:spPr>
        <p:txBody>
          <a:bodyPr/>
          <a:lstStyle>
            <a:lvl1pPr>
              <a:defRPr sz="500"/>
            </a:lvl1pPr>
            <a:extLst/>
          </a:lstStyle>
          <a:p>
            <a:pPr>
              <a:defRPr/>
            </a:pPr>
            <a:endParaRPr lang="fa-IR" dirty="0">
              <a:solidFill>
                <a:prstClr val="black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A915E6-25D4-4478-83EA-8A1184D8A544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23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68ADEF-94E8-494B-BF1A-52E35ADF85C0}" type="slidenum">
              <a:rPr lang="fa-I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781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B0FEEC-C887-49A2-813C-0F3E191FE232}" type="slidenum">
              <a:rPr lang="fa-I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254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92FDB1-4CDB-401A-97FA-64FF19B31A97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02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A7DEBB-8618-437D-A91E-D0446D021774}" type="slidenum">
              <a:rPr lang="fa-I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0712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E16D21-36F9-4973-9841-CC8DF3F0ED66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8496267" y="6492876"/>
            <a:ext cx="3134783" cy="365125"/>
          </a:xfrm>
          <a:prstGeom prst="rect">
            <a:avLst/>
          </a:prstGeom>
        </p:spPr>
        <p:txBody>
          <a:bodyPr/>
          <a:lstStyle>
            <a:defPPr>
              <a:defRPr lang="fa-IR"/>
            </a:defPPr>
            <a:lvl1pPr algn="ctr" rtl="1" fontAlgn="auto">
              <a:spcBef>
                <a:spcPts val="0"/>
              </a:spcBef>
              <a:spcAft>
                <a:spcPts val="0"/>
              </a:spcAft>
              <a:defRPr sz="1200" b="1" kern="1200">
                <a:solidFill>
                  <a:schemeClr val="tx1"/>
                </a:solidFill>
                <a:latin typeface="+mn-lt"/>
                <a:ea typeface="+mn-ea"/>
                <a:cs typeface="B Yagut" pitchFamily="2" charset="-7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Dr Ravari</a:t>
            </a:r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99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D23939-34E4-4D33-94D5-F50694E1FBFD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694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r" rtl="1">
              <a:defRPr/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2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a-IR">
              <a:solidFill>
                <a:prstClr val="white"/>
              </a:solidFill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>
              <a:solidFill>
                <a:prstClr val="white"/>
              </a:solidFill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6A34DC4-E48F-490F-B258-50DFACCBB024}" type="slidenum">
              <a:rPr lang="fa-I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7667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logo final moavenat copy.tif"/>
          <p:cNvPicPr>
            <a:picLocks noChangeAspect="1"/>
          </p:cNvPicPr>
          <p:nvPr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4" b="24445"/>
          <a:stretch>
            <a:fillRect/>
          </a:stretch>
        </p:blipFill>
        <p:spPr bwMode="auto">
          <a:xfrm>
            <a:off x="2946400" y="1600200"/>
            <a:ext cx="6400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reeform 12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r" rtl="1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28" name="Freeform 11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4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fa-IR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B Zar" pitchFamily="2" charset="-78"/>
              </a:defRPr>
            </a:lvl1pPr>
            <a:extLst/>
          </a:lstStyle>
          <a:p>
            <a:pPr>
              <a:defRPr/>
            </a:pPr>
            <a:fld id="{3B8F6583-93DF-424E-A836-9A068112C1F4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  <p:pic>
        <p:nvPicPr>
          <p:cNvPr id="1037" name="Picture 15" descr="MOH logo.bmp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5943600"/>
            <a:ext cx="131656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96267" y="6492876"/>
            <a:ext cx="3134783" cy="365125"/>
          </a:xfrm>
          <a:prstGeom prst="rect">
            <a:avLst/>
          </a:prstGeom>
        </p:spPr>
        <p:txBody>
          <a:bodyPr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 b="1">
                <a:latin typeface="+mn-lt"/>
                <a:cs typeface="B Yagut" pitchFamily="2" charset="-78"/>
              </a:defRPr>
            </a:lvl1pPr>
            <a:extLst/>
          </a:lstStyle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Dr Ravari</a:t>
            </a:r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92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latin typeface="+mj-lt"/>
          <a:ea typeface="+mj-ea"/>
          <a:cs typeface="B Yagut" pitchFamily="2" charset="-78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5pPr>
      <a:lvl6pPr marL="4572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6pPr>
      <a:lvl7pPr marL="9144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7pPr>
      <a:lvl8pPr marL="13716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8pPr>
      <a:lvl9pPr marL="18288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9pPr>
      <a:extLst/>
    </p:titleStyle>
    <p:bodyStyle>
      <a:lvl1pPr marL="365125" indent="-255588" algn="r" rtl="1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B Yagut" pitchFamily="2" charset="-78"/>
        </a:defRPr>
      </a:lvl1pPr>
      <a:lvl2pPr marL="620713" indent="-228600" algn="r" rtl="1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B Yagut" pitchFamily="2" charset="-78"/>
        </a:defRPr>
      </a:lvl2pPr>
      <a:lvl3pPr marL="858838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B Yagut" pitchFamily="2" charset="-78"/>
        </a:defRPr>
      </a:lvl3pPr>
      <a:lvl4pPr marL="11430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B Yagut" pitchFamily="2" charset="-78"/>
        </a:defRPr>
      </a:lvl4pPr>
      <a:lvl5pPr marL="13716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B Yagut" pitchFamily="2" charset="-78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16084468"/>
              </p:ext>
            </p:extLst>
          </p:nvPr>
        </p:nvGraphicFramePr>
        <p:xfrm>
          <a:off x="2404765" y="1813595"/>
          <a:ext cx="7223323" cy="21148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130227" y="3928492"/>
            <a:ext cx="7772400" cy="1752600"/>
          </a:xfrm>
        </p:spPr>
        <p:txBody>
          <a:bodyPr/>
          <a:lstStyle/>
          <a:p>
            <a:r>
              <a:rPr lang="fa-IR" sz="3600" dirty="0">
                <a:cs typeface="B Nazanin" panose="00000400000000000000" pitchFamily="2" charset="-78"/>
              </a:rPr>
              <a:t>دکتر خدیجه ابراهیم‌خانی</a:t>
            </a:r>
          </a:p>
          <a:p>
            <a:r>
              <a:rPr lang="fa-IR" sz="3600" dirty="0">
                <a:cs typeface="B Nazanin" panose="00000400000000000000" pitchFamily="2" charset="-78"/>
              </a:rPr>
              <a:t>متخصص بیماری‌های کودکان و نوزادان</a:t>
            </a:r>
            <a:endParaRPr lang="en-US" sz="3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28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704850"/>
            <a:ext cx="10972800" cy="5302250"/>
          </a:xfrm>
        </p:spPr>
        <p:txBody>
          <a:bodyPr/>
          <a:lstStyle/>
          <a:p>
            <a:pPr marL="623887" indent="-514350">
              <a:buFont typeface="+mj-lt"/>
              <a:buAutoNum type="arabicPeriod" startAt="5"/>
            </a:pPr>
            <a:r>
              <a:rPr lang="fa-IR" sz="3200" dirty="0">
                <a:solidFill>
                  <a:srgbClr val="0070C0"/>
                </a:solidFill>
                <a:cs typeface="2  Nazanin" panose="00000400000000000000" pitchFamily="2" charset="-78"/>
              </a:rPr>
              <a:t>هر ملاقات و جلسه آموزشی بزرگسال منحصر به فرد است و به شرایط مادر و نوزاد بستگی </a:t>
            </a:r>
            <a:r>
              <a:rPr lang="fa-IR" sz="3200" dirty="0" smtClean="0">
                <a:solidFill>
                  <a:srgbClr val="0070C0"/>
                </a:solidFill>
                <a:cs typeface="2  Nazanin" panose="00000400000000000000" pitchFamily="2" charset="-78"/>
              </a:rPr>
              <a:t>دارد</a:t>
            </a:r>
            <a:endParaRPr lang="fa-IR" sz="3200" dirty="0">
              <a:solidFill>
                <a:srgbClr val="0070C0"/>
              </a:solidFill>
              <a:cs typeface="2  Nazanin" panose="00000400000000000000" pitchFamily="2" charset="-78"/>
            </a:endParaRPr>
          </a:p>
          <a:p>
            <a:pPr marL="895350" lvl="1">
              <a:lnSpc>
                <a:spcPct val="200000"/>
              </a:lnSpc>
            </a:pPr>
            <a:r>
              <a:rPr lang="fa-IR" dirty="0" smtClean="0"/>
              <a:t>توانایی های هر مادر وشیرخوار را شناسایی کنید و اجازه دهید خودشان سرعت یادگیری را تنظیم کنند.</a:t>
            </a:r>
          </a:p>
          <a:p>
            <a:pPr marL="895350" lvl="1">
              <a:lnSpc>
                <a:spcPct val="200000"/>
              </a:lnSpc>
            </a:pPr>
            <a:r>
              <a:rPr lang="fa-IR" dirty="0" smtClean="0"/>
              <a:t>به سابقه مادر احترام بگذارید و از آن استفاده کنید.</a:t>
            </a:r>
            <a:endParaRPr lang="en-US" dirty="0" smtClean="0"/>
          </a:p>
          <a:p>
            <a:pPr marL="895350" lvl="1">
              <a:lnSpc>
                <a:spcPct val="200000"/>
              </a:lnSpc>
            </a:pPr>
            <a:r>
              <a:rPr lang="fa-IR" dirty="0" smtClean="0"/>
              <a:t>نیازهای یادگیری مادر را ارزیابی کنید و قبل از مداخله برای حل مشکل ، آمادگی مادر به یادگیری را بررسی کنید. ( زمان مناسب برای یادگیری، متون آموزشی)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40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628650"/>
            <a:ext cx="10972800" cy="5378450"/>
          </a:xfrm>
        </p:spPr>
        <p:txBody>
          <a:bodyPr/>
          <a:lstStyle/>
          <a:p>
            <a:pPr marL="623887" indent="-514350">
              <a:buFont typeface="+mj-lt"/>
              <a:buAutoNum type="arabicPeriod" startAt="6"/>
            </a:pPr>
            <a:r>
              <a:rPr lang="fa-IR" sz="3200" dirty="0">
                <a:solidFill>
                  <a:srgbClr val="0070C0"/>
                </a:solidFill>
                <a:cs typeface="2  Nazanin" panose="00000400000000000000" pitchFamily="2" charset="-78"/>
              </a:rPr>
              <a:t>پیامد ونتیجه آموزش ، به سطح یادگیری مادر بستگی دارد.</a:t>
            </a:r>
          </a:p>
          <a:p>
            <a:pPr marL="109537" indent="0">
              <a:buNone/>
            </a:pPr>
            <a:endParaRPr lang="fa-IR" sz="3200" dirty="0" smtClean="0"/>
          </a:p>
          <a:p>
            <a:pPr marL="109537" indent="0">
              <a:buNone/>
            </a:pPr>
            <a:endParaRPr lang="fa-IR" sz="3200" dirty="0"/>
          </a:p>
          <a:p>
            <a:pPr marL="449263" lvl="1" indent="-57150">
              <a:buNone/>
            </a:pPr>
            <a:r>
              <a:rPr lang="fa-IR" sz="2800" dirty="0"/>
              <a:t>الف) </a:t>
            </a:r>
            <a:r>
              <a:rPr lang="fa-IR" sz="3200" b="1" dirty="0" smtClean="0">
                <a:solidFill>
                  <a:srgbClr val="FF0000"/>
                </a:solidFill>
              </a:rPr>
              <a:t>تبادل شفاهی و کلامی </a:t>
            </a:r>
            <a:r>
              <a:rPr lang="fa-IR" sz="2800" dirty="0" smtClean="0"/>
              <a:t>اطلاعات </a:t>
            </a:r>
            <a:r>
              <a:rPr lang="fa-IR" sz="2800" dirty="0"/>
              <a:t>،پایین ترین سطح یادگیری را به همراه دارد       (به من بگو</a:t>
            </a:r>
            <a:r>
              <a:rPr lang="fa-IR" sz="2800" dirty="0" smtClean="0"/>
              <a:t>)</a:t>
            </a:r>
            <a:endParaRPr lang="fa-IR" sz="2800" dirty="0"/>
          </a:p>
          <a:p>
            <a:pPr marL="714375" lvl="1" indent="0">
              <a:buNone/>
            </a:pPr>
            <a:endParaRPr lang="fa-IR" sz="2800" dirty="0"/>
          </a:p>
          <a:p>
            <a:pPr lvl="2"/>
            <a:r>
              <a:rPr lang="fa-IR" sz="2400" dirty="0"/>
              <a:t>دستورات شفاهی زمانی مناسب است که نیازی به تقویت مطلب از طریق دیدن یا تعامل دو طرفه نباشد. (مثل بحث و </a:t>
            </a:r>
            <a:r>
              <a:rPr lang="fa-IR" sz="2400" dirty="0" smtClean="0"/>
              <a:t>تباد</a:t>
            </a:r>
            <a:r>
              <a:rPr lang="fa-IR" sz="2400" dirty="0"/>
              <a:t>ل</a:t>
            </a:r>
            <a:r>
              <a:rPr lang="fa-IR" sz="2400" dirty="0" smtClean="0"/>
              <a:t> </a:t>
            </a:r>
            <a:r>
              <a:rPr lang="fa-IR" sz="2400" dirty="0"/>
              <a:t>نظر درمورد  پیشگیری از بارداری یا تغذیه)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29484" y="6437314"/>
            <a:ext cx="488949" cy="365125"/>
          </a:xfrm>
        </p:spPr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5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476250"/>
            <a:ext cx="10972800" cy="6038850"/>
          </a:xfrm>
        </p:spPr>
        <p:txBody>
          <a:bodyPr/>
          <a:lstStyle/>
          <a:p>
            <a:pPr marL="449263" lvl="1" indent="-57150">
              <a:buNone/>
            </a:pPr>
            <a:r>
              <a:rPr lang="fa-IR" sz="3200" dirty="0"/>
              <a:t> ب) همراه کردن دستورات شفاهی با </a:t>
            </a:r>
            <a:r>
              <a:rPr lang="fa-IR" sz="3200" b="1" dirty="0">
                <a:solidFill>
                  <a:srgbClr val="FF0000"/>
                </a:solidFill>
              </a:rPr>
              <a:t>دیدن</a:t>
            </a:r>
            <a:r>
              <a:rPr lang="fa-IR" sz="3200" dirty="0"/>
              <a:t> ،سطح یادگیری را افزایش می دهد ( نشانم بده</a:t>
            </a:r>
            <a:r>
              <a:rPr lang="fa-IR" sz="3200" dirty="0" smtClean="0"/>
              <a:t>)</a:t>
            </a:r>
          </a:p>
          <a:p>
            <a:pPr marL="449263" lvl="1" indent="-57150">
              <a:buNone/>
            </a:pPr>
            <a:endParaRPr lang="fa-IR" sz="3200" dirty="0"/>
          </a:p>
          <a:p>
            <a:pPr lvl="2"/>
            <a:r>
              <a:rPr lang="fa-IR" sz="2400" dirty="0"/>
              <a:t>این روش زمانی موثر است که نیازی به تقویت مطلب از طریق تعامل دوطرفه نباشد (مثل استفاده از ماکت پارچه ای پستان برای نشان دادن نحوه گرفتن پستان.)</a:t>
            </a:r>
          </a:p>
          <a:p>
            <a:pPr lvl="2"/>
            <a:endParaRPr lang="fa-IR" sz="2000" dirty="0" smtClean="0"/>
          </a:p>
          <a:p>
            <a:pPr lvl="2"/>
            <a:endParaRPr lang="fa-IR" sz="2000" dirty="0"/>
          </a:p>
          <a:p>
            <a:pPr marL="449263" lvl="1" indent="-57150">
              <a:buNone/>
            </a:pPr>
            <a:r>
              <a:rPr lang="fa-IR" sz="3200" dirty="0"/>
              <a:t>ج) درگیر کردن فراگیر و </a:t>
            </a:r>
            <a:r>
              <a:rPr lang="fa-IR" sz="3200" b="1" dirty="0">
                <a:solidFill>
                  <a:srgbClr val="FF0000"/>
                </a:solidFill>
              </a:rPr>
              <a:t>مشارکت فعال </a:t>
            </a:r>
            <a:r>
              <a:rPr lang="fa-IR" sz="3200" dirty="0"/>
              <a:t>وی در فرایند یادگیری ، بالاترین سطح یادگیری را ایجاد می </a:t>
            </a:r>
            <a:r>
              <a:rPr lang="fa-IR" sz="3200" dirty="0" smtClean="0"/>
              <a:t>کند</a:t>
            </a:r>
          </a:p>
          <a:p>
            <a:pPr marL="449263" lvl="1" indent="-57150">
              <a:buNone/>
            </a:pPr>
            <a:endParaRPr lang="fa-IR" sz="3200" dirty="0"/>
          </a:p>
          <a:p>
            <a:pPr lvl="2"/>
            <a:r>
              <a:rPr lang="fa-IR" sz="2400" dirty="0"/>
              <a:t>ترکیب آموزش کلامی و تقویت از طریق دیداری ، نشان میدهد آیا مادر تکنیک آموزش داده شده را یاد گرفته است. (مثل  نشان دادن نحوه استفاده از پمپ شیردوش به مادر)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59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ارتباط یعنی ارسال و دریافت یک پیام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مغز انسان داستان را بهتر از اطلاعات علمی پردازش می </a:t>
            </a:r>
            <a:r>
              <a:rPr lang="fa-IR" dirty="0" smtClean="0">
                <a:cs typeface="2  Nazanin" panose="00000400000000000000" pitchFamily="2" charset="-78"/>
              </a:rPr>
              <a:t>کند (</a:t>
            </a:r>
            <a:r>
              <a:rPr lang="fa-IR" dirty="0">
                <a:cs typeface="2  Nazanin" panose="00000400000000000000" pitchFamily="2" charset="-78"/>
              </a:rPr>
              <a:t>گفته های </a:t>
            </a:r>
            <a:r>
              <a:rPr lang="fa-IR" dirty="0" smtClean="0">
                <a:cs typeface="2  Nazanin" panose="00000400000000000000" pitchFamily="2" charset="-78"/>
              </a:rPr>
              <a:t>دوستان، </a:t>
            </a:r>
            <a:r>
              <a:rPr lang="fa-IR" dirty="0">
                <a:cs typeface="2  Nazanin" panose="00000400000000000000" pitchFamily="2" charset="-78"/>
              </a:rPr>
              <a:t>مطالب </a:t>
            </a:r>
            <a:r>
              <a:rPr lang="fa-IR" dirty="0" smtClean="0">
                <a:cs typeface="2  Nazanin" panose="00000400000000000000" pitchFamily="2" charset="-78"/>
              </a:rPr>
              <a:t>اینترنت، داستان‌های اطرافیان)</a:t>
            </a:r>
          </a:p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سه عاملی که نحوه انتقال و دریافت هر پیام را تعیین </a:t>
            </a:r>
            <a:r>
              <a:rPr lang="fa-IR" dirty="0" smtClean="0">
                <a:cs typeface="2  Nazanin" panose="00000400000000000000" pitchFamily="2" charset="-78"/>
              </a:rPr>
              <a:t>می‌کند شامل:</a:t>
            </a:r>
          </a:p>
          <a:p>
            <a:pPr marL="849313" lvl="1" indent="-457200">
              <a:lnSpc>
                <a:spcPct val="150000"/>
              </a:lnSpc>
              <a:buFont typeface="+mj-lt"/>
              <a:buAutoNum type="arabicPeriod"/>
            </a:pPr>
            <a:r>
              <a:rPr lang="fa-IR" dirty="0" smtClean="0">
                <a:solidFill>
                  <a:srgbClr val="FF0000"/>
                </a:solidFill>
                <a:cs typeface="2  Nazanin" panose="00000400000000000000" pitchFamily="2" charset="-78"/>
              </a:rPr>
              <a:t> </a:t>
            </a:r>
            <a:r>
              <a:rPr lang="fa-IR" dirty="0">
                <a:solidFill>
                  <a:srgbClr val="FF0000"/>
                </a:solidFill>
                <a:cs typeface="2  Nazanin" panose="00000400000000000000" pitchFamily="2" charset="-78"/>
              </a:rPr>
              <a:t>متن </a:t>
            </a:r>
            <a:r>
              <a:rPr lang="fa-IR" dirty="0" smtClean="0">
                <a:solidFill>
                  <a:srgbClr val="FF0000"/>
                </a:solidFill>
                <a:cs typeface="2  Nazanin" panose="00000400000000000000" pitchFamily="2" charset="-78"/>
              </a:rPr>
              <a:t>پیام</a:t>
            </a:r>
          </a:p>
          <a:p>
            <a:pPr marL="849313" lvl="1" indent="-457200">
              <a:lnSpc>
                <a:spcPct val="150000"/>
              </a:lnSpc>
              <a:buFont typeface="+mj-lt"/>
              <a:buAutoNum type="arabicPeriod"/>
            </a:pPr>
            <a:r>
              <a:rPr lang="fa-IR" dirty="0" smtClean="0">
                <a:cs typeface="2  Nazanin" panose="00000400000000000000" pitchFamily="2" charset="-78"/>
              </a:rPr>
              <a:t> </a:t>
            </a:r>
            <a:r>
              <a:rPr lang="fa-IR" dirty="0" smtClean="0">
                <a:solidFill>
                  <a:srgbClr val="FF0000"/>
                </a:solidFill>
                <a:cs typeface="2  Nazanin" panose="00000400000000000000" pitchFamily="2" charset="-78"/>
              </a:rPr>
              <a:t>تن </a:t>
            </a:r>
            <a:r>
              <a:rPr lang="fa-IR" dirty="0">
                <a:solidFill>
                  <a:srgbClr val="FF0000"/>
                </a:solidFill>
                <a:cs typeface="2  Nazanin" panose="00000400000000000000" pitchFamily="2" charset="-78"/>
              </a:rPr>
              <a:t>صدا </a:t>
            </a:r>
          </a:p>
          <a:p>
            <a:pPr marL="849313" lvl="1" indent="-457200">
              <a:lnSpc>
                <a:spcPct val="150000"/>
              </a:lnSpc>
              <a:buFont typeface="+mj-lt"/>
              <a:buAutoNum type="arabicPeriod"/>
            </a:pPr>
            <a:r>
              <a:rPr lang="fa-IR" dirty="0" smtClean="0">
                <a:solidFill>
                  <a:srgbClr val="FF0000"/>
                </a:solidFill>
                <a:cs typeface="2  Nazanin" panose="00000400000000000000" pitchFamily="2" charset="-78"/>
              </a:rPr>
              <a:t>حرکات بدن (</a:t>
            </a:r>
            <a:r>
              <a:rPr lang="en-US" dirty="0" smtClean="0">
                <a:solidFill>
                  <a:srgbClr val="FF0000"/>
                </a:solidFill>
                <a:cs typeface="2  Nazanin" panose="00000400000000000000" pitchFamily="2" charset="-78"/>
              </a:rPr>
              <a:t>Body language</a:t>
            </a:r>
            <a:r>
              <a:rPr lang="fa-IR" dirty="0" smtClean="0">
                <a:cs typeface="2  Nazanin" panose="00000400000000000000" pitchFamily="2" charset="-78"/>
              </a:rPr>
              <a:t>)</a:t>
            </a:r>
            <a:endParaRPr lang="fa-IR" dirty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334273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اجزاء ارتباط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13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820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کلمات</a:t>
            </a:r>
            <a:r>
              <a:rPr lang="fa-IR" dirty="0">
                <a:cs typeface="2  Nazanin" panose="00000400000000000000" pitchFamily="2" charset="-78"/>
              </a:rPr>
              <a:t> مورد استفاده فرد گوینده ،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7 درصد </a:t>
            </a:r>
            <a:r>
              <a:rPr lang="fa-IR" dirty="0">
                <a:cs typeface="2  Nazanin" panose="00000400000000000000" pitchFamily="2" charset="-78"/>
              </a:rPr>
              <a:t>از دریافت پیام را شامل </a:t>
            </a:r>
            <a:r>
              <a:rPr lang="fa-IR" dirty="0" smtClean="0">
                <a:cs typeface="2  Nazanin" panose="00000400000000000000" pitchFamily="2" charset="-78"/>
              </a:rPr>
              <a:t>می‌شود.</a:t>
            </a:r>
          </a:p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کلمات و عباراتی را انتخاب کنید که رفتارهای نادرست مادر را اصلاح کند </a:t>
            </a:r>
            <a:r>
              <a:rPr lang="fa-IR" dirty="0" smtClean="0">
                <a:cs typeface="2  Nazanin" panose="00000400000000000000" pitchFamily="2" charset="-78"/>
              </a:rPr>
              <a:t>بدون </a:t>
            </a:r>
            <a:r>
              <a:rPr lang="fa-IR" dirty="0">
                <a:cs typeface="2  Nazanin" panose="00000400000000000000" pitchFamily="2" charset="-78"/>
              </a:rPr>
              <a:t>اینکه اعتماد به نفس مادر را </a:t>
            </a:r>
            <a:r>
              <a:rPr lang="fa-IR" dirty="0" smtClean="0">
                <a:cs typeface="2  Nazanin" panose="00000400000000000000" pitchFamily="2" charset="-78"/>
              </a:rPr>
              <a:t>خدشه‌دار کند</a:t>
            </a:r>
          </a:p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از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اصطلاحات پزشکی </a:t>
            </a:r>
            <a:r>
              <a:rPr lang="fa-IR" dirty="0">
                <a:cs typeface="2  Nazanin" panose="00000400000000000000" pitchFamily="2" charset="-78"/>
              </a:rPr>
              <a:t>استفاده نکنید و کلماتی را بکار ببرید که در سطح درک مادر باشد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اگر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زبان محلی مادر </a:t>
            </a:r>
            <a:r>
              <a:rPr lang="fa-IR" dirty="0">
                <a:cs typeface="2  Nazanin" panose="00000400000000000000" pitchFamily="2" charset="-78"/>
              </a:rPr>
              <a:t>با زبان شما متفاوت است ، مطمئن شوید او حرف های شما را می فهمد </a:t>
            </a:r>
            <a:endParaRPr lang="fa-IR" dirty="0" smtClean="0">
              <a:cs typeface="2  Nazanin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از دادن پیام های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 پیچیده و متعدد </a:t>
            </a:r>
            <a:r>
              <a:rPr lang="fa-IR" dirty="0">
                <a:cs typeface="2  Nazanin" panose="00000400000000000000" pitchFamily="2" charset="-78"/>
              </a:rPr>
              <a:t>اجتناب کنید </a:t>
            </a:r>
            <a:endParaRPr lang="fa-IR" dirty="0" smtClean="0">
              <a:cs typeface="2  Nazanin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برای درک بهتر ، پیام های کلامی خود را با 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نمایش عملی </a:t>
            </a:r>
            <a:r>
              <a:rPr lang="fa-IR" dirty="0">
                <a:cs typeface="2  Nazanin" panose="00000400000000000000" pitchFamily="2" charset="-78"/>
              </a:rPr>
              <a:t>،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مشاهده</a:t>
            </a:r>
            <a:r>
              <a:rPr lang="fa-IR" dirty="0">
                <a:cs typeface="2  Nazanin" panose="00000400000000000000" pitchFamily="2" charset="-78"/>
              </a:rPr>
              <a:t> و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دستورالعمل های </a:t>
            </a:r>
            <a:r>
              <a:rPr lang="fa-IR" dirty="0">
                <a:cs typeface="2  Nazanin" panose="00000400000000000000" pitchFamily="2" charset="-78"/>
              </a:rPr>
              <a:t>کتبی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 </a:t>
            </a:r>
            <a:r>
              <a:rPr lang="fa-IR" dirty="0">
                <a:cs typeface="2  Nazanin" panose="00000400000000000000" pitchFamily="2" charset="-78"/>
              </a:rPr>
              <a:t>همراه کنید.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متن پیام</a:t>
            </a:r>
          </a:p>
        </p:txBody>
      </p:sp>
    </p:spTree>
    <p:extLst>
      <p:ext uri="{BB962C8B-B14F-4D97-AF65-F5344CB8AC3E}">
        <p14:creationId xmlns:p14="http://schemas.microsoft.com/office/powerpoint/2010/main" val="38755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200000"/>
              </a:lnSpc>
            </a:pPr>
            <a:r>
              <a:rPr lang="fa-IR" dirty="0" smtClean="0">
                <a:cs typeface="2  Nazanin" panose="00000400000000000000" pitchFamily="2" charset="-78"/>
              </a:rPr>
              <a:t>تن </a:t>
            </a:r>
            <a:r>
              <a:rPr lang="fa-IR" dirty="0">
                <a:cs typeface="2  Nazanin" panose="00000400000000000000" pitchFamily="2" charset="-78"/>
              </a:rPr>
              <a:t>صدا ،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38 درصد </a:t>
            </a:r>
            <a:r>
              <a:rPr lang="fa-IR" dirty="0">
                <a:cs typeface="2  Nazanin" panose="00000400000000000000" pitchFamily="2" charset="-78"/>
              </a:rPr>
              <a:t>هر پیام را تشکیل </a:t>
            </a:r>
            <a:r>
              <a:rPr lang="fa-IR" dirty="0" smtClean="0">
                <a:cs typeface="2  Nazanin" panose="00000400000000000000" pitchFamily="2" charset="-78"/>
              </a:rPr>
              <a:t>می‌دهد.</a:t>
            </a:r>
          </a:p>
          <a:p>
            <a:pPr>
              <a:lnSpc>
                <a:spcPct val="200000"/>
              </a:lnSpc>
            </a:pPr>
            <a:r>
              <a:rPr lang="fa-IR" dirty="0" smtClean="0">
                <a:cs typeface="2  Nazanin" panose="00000400000000000000" pitchFamily="2" charset="-78"/>
              </a:rPr>
              <a:t>تن صدا، سرعت کلام و شدت </a:t>
            </a:r>
            <a:r>
              <a:rPr lang="fa-IR" b="1" dirty="0" smtClean="0">
                <a:solidFill>
                  <a:srgbClr val="FF0000"/>
                </a:solidFill>
                <a:cs typeface="2  Nazanin" panose="00000400000000000000" pitchFamily="2" charset="-78"/>
              </a:rPr>
              <a:t>صدای متوسط </a:t>
            </a:r>
            <a:r>
              <a:rPr lang="fa-IR" dirty="0" smtClean="0">
                <a:cs typeface="2  Nazanin" panose="00000400000000000000" pitchFamily="2" charset="-78"/>
              </a:rPr>
              <a:t>داشته باشید</a:t>
            </a:r>
            <a:endParaRPr lang="fa-IR" dirty="0">
              <a:cs typeface="2  Nazanin" panose="00000400000000000000" pitchFamily="2" charset="-78"/>
            </a:endParaRPr>
          </a:p>
          <a:p>
            <a:pPr>
              <a:lnSpc>
                <a:spcPct val="200000"/>
              </a:lnSpc>
            </a:pPr>
            <a:endParaRPr lang="fa-IR" dirty="0" smtClean="0"/>
          </a:p>
          <a:p>
            <a:pPr>
              <a:lnSpc>
                <a:spcPct val="200000"/>
              </a:lnSpc>
            </a:pP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تن صدا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15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354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52613"/>
            <a:ext cx="10972800" cy="4525962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حرکات بدن (</a:t>
            </a:r>
            <a:r>
              <a:rPr lang="en-US" dirty="0">
                <a:cs typeface="2  Nazanin" panose="00000400000000000000" pitchFamily="2" charset="-78"/>
              </a:rPr>
              <a:t>body language</a:t>
            </a:r>
            <a:r>
              <a:rPr lang="fa-IR" dirty="0">
                <a:cs typeface="2  Nazanin" panose="00000400000000000000" pitchFamily="2" charset="-78"/>
              </a:rPr>
              <a:t>) ،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55 درصد </a:t>
            </a:r>
            <a:r>
              <a:rPr lang="fa-IR" dirty="0">
                <a:cs typeface="2  Nazanin" panose="00000400000000000000" pitchFamily="2" charset="-78"/>
              </a:rPr>
              <a:t>دریافت پیام را شامل می شود.</a:t>
            </a:r>
            <a:endParaRPr lang="en-US" dirty="0">
              <a:cs typeface="2  Nazanin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زنان بر علایم دیداری ارتباط مثل حالات چهره و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تماس چشمی </a:t>
            </a:r>
            <a:r>
              <a:rPr lang="fa-IR" dirty="0">
                <a:cs typeface="2  Nazanin" panose="00000400000000000000" pitchFamily="2" charset="-78"/>
              </a:rPr>
              <a:t>تکیه میکنند تا بفهمند مورد پذیرش قرار گرفته اند یا نه </a:t>
            </a:r>
          </a:p>
          <a:p>
            <a:pPr>
              <a:lnSpc>
                <a:spcPct val="150000"/>
              </a:lnSpc>
            </a:pP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لبخند زدن</a:t>
            </a:r>
            <a:r>
              <a:rPr lang="fa-IR" dirty="0">
                <a:cs typeface="2  Nazanin" panose="00000400000000000000" pitchFamily="2" charset="-78"/>
              </a:rPr>
              <a:t>، تماس چشمی، وضعیت بدن آرام و ریلکس</a:t>
            </a:r>
          </a:p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صاف بنشینید یا بایستید و هر دو پایتان را روی زمین بگذارید.</a:t>
            </a:r>
          </a:p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دستهایتان را به آرامی در کنار بدن گذاشته یا اگر نشسته اید ، روی زانوهایتان بگذارید.</a:t>
            </a:r>
          </a:p>
          <a:p>
            <a:pPr>
              <a:lnSpc>
                <a:spcPct val="150000"/>
              </a:lnSpc>
            </a:pP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ارتفاع و فاصله </a:t>
            </a:r>
            <a:r>
              <a:rPr lang="fa-IR" dirty="0">
                <a:cs typeface="2  Nazanin" panose="00000400000000000000" pitchFamily="2" charset="-78"/>
              </a:rPr>
              <a:t>می تواند انتقال پیام را افزایش یا کاهش دهد.</a:t>
            </a:r>
            <a:endParaRPr lang="en-US" dirty="0">
              <a:cs typeface="2  Nazanin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یادبگیرید چگونه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زبان بدن مادر </a:t>
            </a:r>
            <a:r>
              <a:rPr lang="fa-IR" dirty="0">
                <a:cs typeface="2  Nazanin" panose="00000400000000000000" pitchFamily="2" charset="-78"/>
              </a:rPr>
              <a:t>وحرکات وی را بخوانید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>
              <a:lnSpc>
                <a:spcPct val="150000"/>
              </a:lnSpc>
            </a:pP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60338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حرکات بدن</a:t>
            </a:r>
          </a:p>
        </p:txBody>
      </p:sp>
    </p:spTree>
    <p:extLst>
      <p:ext uri="{BB962C8B-B14F-4D97-AF65-F5344CB8AC3E}">
        <p14:creationId xmlns:p14="http://schemas.microsoft.com/office/powerpoint/2010/main" val="18193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52613"/>
            <a:ext cx="10972800" cy="4525962"/>
          </a:xfrm>
        </p:spPr>
        <p:txBody>
          <a:bodyPr anchor="t"/>
          <a:lstStyle/>
          <a:p>
            <a:pPr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تماس و لمس ، فضایی گرم ، انتقال پیام مهم بودن و تشویق را به همراه خواهد داشت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 marL="1162050" indent="0">
              <a:lnSpc>
                <a:spcPct val="150000"/>
              </a:lnSpc>
              <a:buNone/>
            </a:pPr>
            <a:endParaRPr lang="fa-IR" dirty="0" smtClean="0">
              <a:cs typeface="2  Nazanin" panose="00000400000000000000" pitchFamily="2" charset="-78"/>
            </a:endParaRPr>
          </a:p>
          <a:p>
            <a:pPr marL="1162050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- تماس </a:t>
            </a:r>
            <a:r>
              <a:rPr lang="fa-IR" dirty="0">
                <a:cs typeface="2  Nazanin" panose="00000400000000000000" pitchFamily="2" charset="-78"/>
              </a:rPr>
              <a:t>باید در زمان مناسب و در شرایط مناسب انجام شود.</a:t>
            </a:r>
            <a:endParaRPr lang="en-US" dirty="0">
              <a:cs typeface="2  Nazanin" panose="00000400000000000000" pitchFamily="2" charset="-78"/>
            </a:endParaRPr>
          </a:p>
          <a:p>
            <a:pPr marL="1162050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- قبل </a:t>
            </a:r>
            <a:r>
              <a:rPr lang="fa-IR" dirty="0">
                <a:cs typeface="2  Nazanin" panose="00000400000000000000" pitchFamily="2" charset="-78"/>
              </a:rPr>
              <a:t>از دست زدن به پستانهای مادر یا فرزندش ، از او اجازه بگیرید.</a:t>
            </a:r>
            <a:endParaRPr lang="en-US" dirty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60338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حرکات بدن</a:t>
            </a:r>
          </a:p>
        </p:txBody>
      </p:sp>
    </p:spTree>
    <p:extLst>
      <p:ext uri="{BB962C8B-B14F-4D97-AF65-F5344CB8AC3E}">
        <p14:creationId xmlns:p14="http://schemas.microsoft.com/office/powerpoint/2010/main" val="154739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5" y="1276350"/>
            <a:ext cx="10972800" cy="3067050"/>
          </a:xfrm>
        </p:spPr>
        <p:txBody>
          <a:bodyPr anchor="ctr">
            <a:normAutofit/>
          </a:bodyPr>
          <a:lstStyle/>
          <a:p>
            <a:pPr marL="109537" indent="0" algn="ctr" rtl="1">
              <a:buNone/>
            </a:pPr>
            <a:r>
              <a:rPr lang="fa-IR" sz="7200" b="1" dirty="0">
                <a:solidFill>
                  <a:srgbClr val="00B0F0"/>
                </a:solidFill>
                <a:cs typeface="+mj-cs"/>
              </a:rPr>
              <a:t>فرایند مشاوره</a:t>
            </a:r>
            <a:endParaRPr lang="en-US" sz="7200" dirty="0">
              <a:solidFill>
                <a:srgbClr val="00B0F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4478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6" y="0"/>
            <a:ext cx="11077574" cy="2438400"/>
          </a:xfrm>
        </p:spPr>
        <p:txBody>
          <a:bodyPr>
            <a:normAutofit/>
          </a:bodyPr>
          <a:lstStyle/>
          <a:p>
            <a:r>
              <a:rPr lang="fa-IR" sz="3600" dirty="0" smtClean="0">
                <a:solidFill>
                  <a:srgbClr val="00B0F0"/>
                </a:solidFill>
                <a:effectLst/>
                <a:cs typeface="B Titr" panose="00000700000000000000" pitchFamily="2" charset="-78"/>
              </a:rPr>
              <a:t>. در </a:t>
            </a:r>
            <a:r>
              <a:rPr lang="fa-IR" sz="3600" dirty="0">
                <a:solidFill>
                  <a:srgbClr val="00B0F0"/>
                </a:solidFill>
                <a:effectLst/>
                <a:cs typeface="B Titr" panose="00000700000000000000" pitchFamily="2" charset="-78"/>
              </a:rPr>
              <a:t>فرایند مشاوره ، شخصیت و نگرش فرد اهمیت بسیاری </a:t>
            </a:r>
            <a:r>
              <a:rPr lang="fa-IR" sz="3600" dirty="0" smtClean="0">
                <a:solidFill>
                  <a:srgbClr val="00B0F0"/>
                </a:solidFill>
                <a:effectLst/>
                <a:cs typeface="B Titr" panose="00000700000000000000" pitchFamily="2" charset="-78"/>
              </a:rPr>
              <a:t>دارد</a:t>
            </a:r>
            <a:endParaRPr lang="en-US" sz="3600" dirty="0">
              <a:solidFill>
                <a:srgbClr val="00B0F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85950"/>
            <a:ext cx="10353674" cy="47434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a-IR" sz="2800" dirty="0" smtClean="0">
                <a:cs typeface="2  Nazanin" panose="00000400000000000000" pitchFamily="2" charset="-78"/>
              </a:rPr>
              <a:t>1-</a:t>
            </a:r>
            <a:r>
              <a:rPr lang="fa-IR" sz="2800" b="1" dirty="0" smtClean="0">
                <a:solidFill>
                  <a:srgbClr val="FF0000"/>
                </a:solidFill>
                <a:cs typeface="2  Nazanin" panose="00000400000000000000" pitchFamily="2" charset="-78"/>
              </a:rPr>
              <a:t>آگاهی داشتن در مورد نگرش افراد </a:t>
            </a:r>
            <a:r>
              <a:rPr lang="fa-IR" sz="2800" dirty="0">
                <a:cs typeface="2  Nazanin" panose="00000400000000000000" pitchFamily="2" charset="-78"/>
              </a:rPr>
              <a:t>، سبب درک بهتر و پیش بینی رفتار آنها می شود.</a:t>
            </a:r>
            <a:endParaRPr lang="en-US" sz="2800" dirty="0">
              <a:cs typeface="2  Nazanin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2800" dirty="0" smtClean="0">
                <a:cs typeface="2  Nazanin" panose="00000400000000000000" pitchFamily="2" charset="-78"/>
              </a:rPr>
              <a:t>2-</a:t>
            </a:r>
            <a:r>
              <a:rPr lang="fa-IR" sz="2800" b="1" dirty="0">
                <a:solidFill>
                  <a:srgbClr val="FF0000"/>
                </a:solidFill>
                <a:cs typeface="2  Nazanin" panose="00000400000000000000" pitchFamily="2" charset="-78"/>
              </a:rPr>
              <a:t>تجارب شخصی </a:t>
            </a:r>
            <a:r>
              <a:rPr lang="fa-IR" sz="2800" dirty="0">
                <a:cs typeface="2  Nazanin" panose="00000400000000000000" pitchFamily="2" charset="-78"/>
              </a:rPr>
              <a:t>و سایر منابع اطلاعاتی می تواند نگرش افراد را تغییر دهد.</a:t>
            </a:r>
            <a:endParaRPr lang="en-US" sz="2800" dirty="0">
              <a:cs typeface="2  Nazanin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2800" dirty="0" smtClean="0">
                <a:cs typeface="2  Nazanin" panose="00000400000000000000" pitchFamily="2" charset="-78"/>
              </a:rPr>
              <a:t>3-داشتن </a:t>
            </a:r>
            <a:r>
              <a:rPr lang="fa-IR" sz="2800" dirty="0">
                <a:cs typeface="2  Nazanin" panose="00000400000000000000" pitchFamily="2" charset="-78"/>
              </a:rPr>
              <a:t>نگرش مطلوب و توجه کننده نسبت به سایر افراد ، </a:t>
            </a:r>
            <a:r>
              <a:rPr lang="fa-IR" sz="2800" b="1" dirty="0">
                <a:solidFill>
                  <a:srgbClr val="FF0000"/>
                </a:solidFill>
                <a:cs typeface="2  Nazanin" panose="00000400000000000000" pitchFamily="2" charset="-78"/>
              </a:rPr>
              <a:t>همدلی واقعی </a:t>
            </a:r>
            <a:r>
              <a:rPr lang="fa-IR" sz="2800" dirty="0">
                <a:cs typeface="2  Nazanin" panose="00000400000000000000" pitchFamily="2" charset="-78"/>
              </a:rPr>
              <a:t>و مسئولیت شما را نشان می دهد.</a:t>
            </a:r>
            <a:endParaRPr lang="en-US" sz="2800" dirty="0">
              <a:cs typeface="2  Nazanin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2800" dirty="0">
                <a:cs typeface="2  Nazanin" panose="00000400000000000000" pitchFamily="2" charset="-78"/>
              </a:rPr>
              <a:t>-شناخت و پذیرش شخصیت و ارزش مادر </a:t>
            </a:r>
            <a:r>
              <a:rPr lang="fa-IR" sz="2800" b="1" dirty="0">
                <a:solidFill>
                  <a:srgbClr val="FF0000"/>
                </a:solidFill>
                <a:cs typeface="2  Nazanin" panose="00000400000000000000" pitchFamily="2" charset="-78"/>
              </a:rPr>
              <a:t>بدون هیچ قضاوتی </a:t>
            </a:r>
            <a:r>
              <a:rPr lang="fa-IR" sz="2800" dirty="0">
                <a:cs typeface="2  Nazanin" panose="00000400000000000000" pitchFamily="2" charset="-78"/>
              </a:rPr>
              <a:t>، به مادر این آزادی را میدهد که خودش باشد.</a:t>
            </a:r>
            <a:endParaRPr lang="en-US" sz="2800" dirty="0">
              <a:cs typeface="2  Nazanin" panose="00000400000000000000" pitchFamily="2" charset="-78"/>
            </a:endParaRPr>
          </a:p>
          <a:p>
            <a:pPr marL="0" indent="0" algn="just">
              <a:buNone/>
            </a:pPr>
            <a:r>
              <a:rPr lang="fa-IR" sz="2800" b="1" dirty="0" smtClean="0">
                <a:solidFill>
                  <a:srgbClr val="00B0F0"/>
                </a:solidFill>
                <a:cs typeface="2  Nazanin" panose="00000400000000000000" pitchFamily="2" charset="-78"/>
              </a:rPr>
              <a:t>-</a:t>
            </a:r>
            <a:r>
              <a:rPr lang="fa-IR" sz="2800" b="1" dirty="0" smtClean="0">
                <a:solidFill>
                  <a:srgbClr val="FF0000"/>
                </a:solidFill>
                <a:cs typeface="2  Nazanin" panose="00000400000000000000" pitchFamily="2" charset="-78"/>
              </a:rPr>
              <a:t>انعطاف </a:t>
            </a:r>
            <a:r>
              <a:rPr lang="fa-IR" sz="2800" b="1" dirty="0">
                <a:solidFill>
                  <a:srgbClr val="FF0000"/>
                </a:solidFill>
                <a:cs typeface="2  Nazanin" panose="00000400000000000000" pitchFamily="2" charset="-78"/>
              </a:rPr>
              <a:t>پذیری </a:t>
            </a:r>
            <a:r>
              <a:rPr lang="fa-IR" sz="2800" dirty="0">
                <a:cs typeface="2  Nazanin" panose="00000400000000000000" pitchFamily="2" charset="-78"/>
              </a:rPr>
              <a:t>به مشاور کمک میکند در مراحل مختلف فرایند مشاوره ، به مادر پاسخ مناسب بدهد.</a:t>
            </a:r>
            <a:endParaRPr lang="en-US" sz="2800" dirty="0">
              <a:cs typeface="2  Nazanin" panose="00000400000000000000" pitchFamily="2" charset="-78"/>
            </a:endParaRPr>
          </a:p>
          <a:p>
            <a:pPr marL="0" indent="0" algn="just">
              <a:buNone/>
            </a:pPr>
            <a:endParaRPr lang="en-US" sz="2800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763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301288" y="6408739"/>
            <a:ext cx="366712" cy="365125"/>
          </a:xfrm>
        </p:spPr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2</a:t>
            </a:fld>
            <a:endParaRPr lang="fa-IR" dirty="0"/>
          </a:p>
        </p:txBody>
      </p:sp>
      <p:sp>
        <p:nvSpPr>
          <p:cNvPr id="2" name="Horizontal Scroll 1"/>
          <p:cNvSpPr/>
          <p:nvPr/>
        </p:nvSpPr>
        <p:spPr>
          <a:xfrm>
            <a:off x="762001" y="1734512"/>
            <a:ext cx="10787062" cy="281843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i="1" dirty="0">
                <a:cs typeface="B Nazanin" panose="00000400000000000000" pitchFamily="2" charset="-78"/>
              </a:rPr>
              <a:t>"هرگز شک نکن که یک گروه کوچک از اندیشمندان می‌توانند دنیا را عوض کنند."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7958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850" y="-104775"/>
            <a:ext cx="10401300" cy="6324600"/>
          </a:xfrm>
        </p:spPr>
        <p:txBody>
          <a:bodyPr/>
          <a:lstStyle/>
          <a:p>
            <a:r>
              <a:rPr lang="fa-IR" sz="3600" dirty="0" smtClean="0">
                <a:solidFill>
                  <a:srgbClr val="00B0F0"/>
                </a:solidFill>
                <a:cs typeface="B Titr" panose="00000700000000000000" pitchFamily="2" charset="-78"/>
              </a:rPr>
              <a:t>. مشاوره </a:t>
            </a:r>
            <a:r>
              <a:rPr lang="fa-IR" sz="3600" dirty="0">
                <a:solidFill>
                  <a:srgbClr val="00B0F0"/>
                </a:solidFill>
                <a:cs typeface="B Titr" panose="00000700000000000000" pitchFamily="2" charset="-78"/>
              </a:rPr>
              <a:t>موثر ،نیاز مادر به حمایت روحی روانی را مرتفع </a:t>
            </a:r>
            <a:r>
              <a:rPr lang="fa-IR" sz="3600" dirty="0" smtClean="0">
                <a:solidFill>
                  <a:srgbClr val="00B0F0"/>
                </a:solidFill>
                <a:cs typeface="B Titr" panose="00000700000000000000" pitchFamily="2" charset="-78"/>
              </a:rPr>
              <a:t>می‌کند</a:t>
            </a:r>
            <a:br>
              <a:rPr lang="fa-IR" sz="3600" dirty="0" smtClean="0">
                <a:solidFill>
                  <a:srgbClr val="00B0F0"/>
                </a:solidFill>
                <a:cs typeface="B Titr" panose="00000700000000000000" pitchFamily="2" charset="-78"/>
              </a:rPr>
            </a:br>
            <a:r>
              <a:rPr lang="fa-IR" sz="3600" dirty="0">
                <a:solidFill>
                  <a:srgbClr val="00B0F0"/>
                </a:solidFill>
                <a:cs typeface="B Titr" panose="00000700000000000000" pitchFamily="2" charset="-78"/>
              </a:rPr>
              <a:t/>
            </a:r>
            <a:br>
              <a:rPr lang="fa-IR" sz="3600" dirty="0">
                <a:solidFill>
                  <a:srgbClr val="00B0F0"/>
                </a:solidFill>
                <a:cs typeface="B Titr" panose="00000700000000000000" pitchFamily="2" charset="-78"/>
              </a:rPr>
            </a:br>
            <a:r>
              <a:rPr lang="fa-IR" sz="3600" dirty="0" smtClean="0">
                <a:solidFill>
                  <a:srgbClr val="00B0F0"/>
                </a:solidFill>
                <a:cs typeface="B Titr" panose="00000700000000000000" pitchFamily="2" charset="-78"/>
              </a:rPr>
              <a:t>. یک </a:t>
            </a:r>
            <a:r>
              <a:rPr lang="fa-IR" sz="3600" dirty="0">
                <a:solidFill>
                  <a:srgbClr val="00B0F0"/>
                </a:solidFill>
                <a:cs typeface="B Titr" panose="00000700000000000000" pitchFamily="2" charset="-78"/>
              </a:rPr>
              <a:t>مشاوره اثربخش ، درک و خودکارآمدی را افزایش </a:t>
            </a:r>
            <a:r>
              <a:rPr lang="fa-IR" sz="3600" dirty="0" smtClean="0">
                <a:solidFill>
                  <a:srgbClr val="00B0F0"/>
                </a:solidFill>
                <a:cs typeface="B Titr" panose="00000700000000000000" pitchFamily="2" charset="-78"/>
              </a:rPr>
              <a:t>میدهد</a:t>
            </a:r>
            <a:br>
              <a:rPr lang="fa-IR" sz="3600" dirty="0" smtClean="0">
                <a:solidFill>
                  <a:srgbClr val="00B0F0"/>
                </a:solidFill>
                <a:cs typeface="B Titr" panose="00000700000000000000" pitchFamily="2" charset="-78"/>
              </a:rPr>
            </a:br>
            <a:r>
              <a:rPr lang="fa-IR" sz="3600" dirty="0">
                <a:solidFill>
                  <a:srgbClr val="00B0F0"/>
                </a:solidFill>
                <a:cs typeface="B Titr" panose="00000700000000000000" pitchFamily="2" charset="-78"/>
              </a:rPr>
              <a:t/>
            </a:r>
            <a:br>
              <a:rPr lang="fa-IR" sz="3600" dirty="0">
                <a:solidFill>
                  <a:srgbClr val="00B0F0"/>
                </a:solidFill>
                <a:cs typeface="B Titr" panose="00000700000000000000" pitchFamily="2" charset="-78"/>
              </a:rPr>
            </a:br>
            <a:r>
              <a:rPr lang="fa-IR" sz="3600" dirty="0" smtClean="0">
                <a:solidFill>
                  <a:srgbClr val="00B0F0"/>
                </a:solidFill>
                <a:cs typeface="B Titr" panose="00000700000000000000" pitchFamily="2" charset="-78"/>
              </a:rPr>
              <a:t>. والدین </a:t>
            </a:r>
            <a:r>
              <a:rPr lang="fa-IR" sz="3600" dirty="0">
                <a:solidFill>
                  <a:srgbClr val="00B0F0"/>
                </a:solidFill>
                <a:cs typeface="B Titr" panose="00000700000000000000" pitchFamily="2" charset="-78"/>
              </a:rPr>
              <a:t>در طی مراحل کسب نقش والدینی ، پیشرفت می کنند و برخی از مادران در مراحل اولیه به رویکردهای مستقیم مشاوره ،بهتر پاسخ می دهند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20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753850" cy="3629025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fa-IR" sz="3600" dirty="0" smtClean="0">
                <a:solidFill>
                  <a:srgbClr val="00B0F0"/>
                </a:solidFill>
                <a:cs typeface="B Titr" panose="00000700000000000000" pitchFamily="2" charset="-78"/>
              </a:rPr>
              <a:t>. هنگامی </a:t>
            </a:r>
            <a:r>
              <a:rPr lang="fa-IR" sz="3600" dirty="0">
                <a:solidFill>
                  <a:srgbClr val="00B0F0"/>
                </a:solidFill>
                <a:cs typeface="B Titr" panose="00000700000000000000" pitchFamily="2" charset="-78"/>
              </a:rPr>
              <a:t>که مادر از نظر جسمی احساس ناراحتی میکند ، میتوان فرایند مشاوره را به تعویق انداخت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9175" y="3086101"/>
            <a:ext cx="10458450" cy="3230564"/>
          </a:xfrm>
        </p:spPr>
        <p:txBody>
          <a:bodyPr/>
          <a:lstStyle/>
          <a:p>
            <a:pPr marL="990600" indent="-514350" algn="just" rtl="1">
              <a:buSzPct val="100000"/>
              <a:buFont typeface="+mj-lt"/>
              <a:buAutoNum type="arabicPeriod"/>
            </a:pPr>
            <a:r>
              <a:rPr lang="fa-IR" dirty="0" smtClean="0"/>
              <a:t>مادرممکن </a:t>
            </a:r>
            <a:r>
              <a:rPr lang="fa-IR" dirty="0"/>
              <a:t>است احساس درد و ناراحتی زیاد داشته باشد و قادرنباشد به حرفهای شما گوش دهد یا بیاموزد</a:t>
            </a:r>
            <a:r>
              <a:rPr lang="fa-IR" dirty="0" smtClean="0"/>
              <a:t>.</a:t>
            </a:r>
          </a:p>
          <a:p>
            <a:pPr marL="990600" indent="-514350" algn="just" rtl="1">
              <a:buSzPct val="100000"/>
              <a:buFont typeface="+mj-lt"/>
              <a:buAutoNum type="arabicPeriod"/>
            </a:pPr>
            <a:endParaRPr lang="en-US" dirty="0"/>
          </a:p>
          <a:p>
            <a:pPr marL="990600" indent="-514350" algn="just" rtl="1">
              <a:buSzPct val="100000"/>
              <a:buFont typeface="+mj-lt"/>
              <a:buAutoNum type="arabicPeriod"/>
            </a:pPr>
            <a:r>
              <a:rPr lang="fa-IR" dirty="0" smtClean="0"/>
              <a:t>قبل </a:t>
            </a:r>
            <a:r>
              <a:rPr lang="fa-IR" dirty="0"/>
              <a:t>از ادامه آموزش و حل مساله ، به مادرکمک کنید ناراحتی یا دردش بهبود یابد.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1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24868" y="1828799"/>
            <a:ext cx="9457531" cy="4266407"/>
          </a:xfrm>
        </p:spPr>
        <p:txBody>
          <a:bodyPr/>
          <a:lstStyle/>
          <a:p>
            <a:r>
              <a:rPr lang="fa-IR" dirty="0">
                <a:cs typeface="2  Nazanin" panose="00000400000000000000" pitchFamily="2" charset="-78"/>
              </a:rPr>
              <a:t>مشاوره سه روش مجزا و متمایز دارد: </a:t>
            </a:r>
          </a:p>
          <a:p>
            <a:pPr marL="1168400" lvl="2"/>
            <a:endParaRPr lang="fa-IR" dirty="0" smtClean="0">
              <a:cs typeface="2  Nazanin" panose="00000400000000000000" pitchFamily="2" charset="-78"/>
            </a:endParaRPr>
          </a:p>
          <a:p>
            <a:pPr marL="1790700" lvl="1" indent="-180975">
              <a:buFont typeface="+mj-lt"/>
              <a:buAutoNum type="arabicPeriod"/>
            </a:pPr>
            <a:r>
              <a:rPr lang="fa-IR" b="1" dirty="0" smtClean="0">
                <a:solidFill>
                  <a:srgbClr val="FF0000"/>
                </a:solidFill>
                <a:cs typeface="2  Nazanin" panose="00000400000000000000" pitchFamily="2" charset="-78"/>
              </a:rPr>
              <a:t>راهنمایی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کردن(</a:t>
            </a:r>
            <a:r>
              <a:rPr lang="en-US" b="1" dirty="0">
                <a:solidFill>
                  <a:srgbClr val="FF0000"/>
                </a:solidFill>
                <a:cs typeface="2  Nazanin" panose="00000400000000000000" pitchFamily="2" charset="-78"/>
              </a:rPr>
              <a:t>guiding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) </a:t>
            </a:r>
            <a:endParaRPr lang="fa-IR" b="1" dirty="0" smtClean="0">
              <a:solidFill>
                <a:srgbClr val="FF0000"/>
              </a:solidFill>
              <a:cs typeface="2  Nazanin" panose="00000400000000000000" pitchFamily="2" charset="-78"/>
            </a:endParaRPr>
          </a:p>
          <a:p>
            <a:pPr marL="1790700" lvl="1" indent="-180975">
              <a:buFont typeface="+mj-lt"/>
              <a:buAutoNum type="arabicPeriod"/>
            </a:pPr>
            <a:endParaRPr lang="fa-IR" b="1" dirty="0" smtClean="0">
              <a:solidFill>
                <a:srgbClr val="FF0000"/>
              </a:solidFill>
              <a:cs typeface="2  Nazanin" panose="00000400000000000000" pitchFamily="2" charset="-78"/>
            </a:endParaRPr>
          </a:p>
          <a:p>
            <a:pPr marL="1790700" lvl="1" indent="-180975">
              <a:buFont typeface="+mj-lt"/>
              <a:buAutoNum type="arabicPeriod"/>
            </a:pPr>
            <a:r>
              <a:rPr lang="fa-IR" b="1" dirty="0" smtClean="0">
                <a:solidFill>
                  <a:srgbClr val="FF0000"/>
                </a:solidFill>
                <a:cs typeface="2  Nazanin" panose="00000400000000000000" pitchFamily="2" charset="-78"/>
              </a:rPr>
              <a:t>هدایت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کردن (</a:t>
            </a:r>
            <a:r>
              <a:rPr lang="en-US" b="1" dirty="0">
                <a:solidFill>
                  <a:srgbClr val="FF0000"/>
                </a:solidFill>
                <a:cs typeface="2  Nazanin" panose="00000400000000000000" pitchFamily="2" charset="-78"/>
              </a:rPr>
              <a:t>leading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) </a:t>
            </a:r>
            <a:endParaRPr lang="fa-IR" b="1" dirty="0" smtClean="0">
              <a:solidFill>
                <a:srgbClr val="FF0000"/>
              </a:solidFill>
              <a:cs typeface="2  Nazanin" panose="00000400000000000000" pitchFamily="2" charset="-78"/>
            </a:endParaRPr>
          </a:p>
          <a:p>
            <a:pPr marL="1790700" lvl="1" indent="-180975">
              <a:buFont typeface="+mj-lt"/>
              <a:buAutoNum type="arabicPeriod"/>
            </a:pPr>
            <a:endParaRPr lang="fa-IR" b="1" dirty="0" smtClean="0">
              <a:solidFill>
                <a:srgbClr val="FF0000"/>
              </a:solidFill>
              <a:cs typeface="2  Nazanin" panose="00000400000000000000" pitchFamily="2" charset="-78"/>
            </a:endParaRPr>
          </a:p>
          <a:p>
            <a:pPr marL="1790700" lvl="1" indent="-180975">
              <a:buFont typeface="+mj-lt"/>
              <a:buAutoNum type="arabicPeriod"/>
            </a:pPr>
            <a:r>
              <a:rPr lang="fa-IR" b="1" dirty="0" smtClean="0">
                <a:solidFill>
                  <a:srgbClr val="FF0000"/>
                </a:solidFill>
                <a:cs typeface="2  Nazanin" panose="00000400000000000000" pitchFamily="2" charset="-78"/>
              </a:rPr>
              <a:t>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پیگیری (</a:t>
            </a:r>
            <a:r>
              <a:rPr lang="en-US" b="1" dirty="0">
                <a:solidFill>
                  <a:srgbClr val="FF0000"/>
                </a:solidFill>
                <a:cs typeface="2  Nazanin" panose="00000400000000000000" pitchFamily="2" charset="-78"/>
              </a:rPr>
              <a:t>follow-up</a:t>
            </a:r>
            <a:r>
              <a:rPr lang="fa-IR" b="1" dirty="0" smtClean="0">
                <a:solidFill>
                  <a:srgbClr val="FF0000"/>
                </a:solidFill>
                <a:cs typeface="2  Nazanin" panose="00000400000000000000" pitchFamily="2" charset="-78"/>
              </a:rPr>
              <a:t>)</a:t>
            </a:r>
          </a:p>
          <a:p>
            <a:pPr marL="849313" lvl="1" indent="-457200">
              <a:buFont typeface="+mj-lt"/>
              <a:buAutoNum type="arabicPeriod"/>
            </a:pPr>
            <a:endParaRPr lang="fa-IR" dirty="0">
              <a:cs typeface="2  Nazanin" panose="00000400000000000000" pitchFamily="2" charset="-78"/>
            </a:endParaRPr>
          </a:p>
          <a:p>
            <a:pPr marL="849313" lvl="1" indent="-457200">
              <a:buFont typeface="+mj-lt"/>
              <a:buAutoNum type="arabicPeriod"/>
            </a:pPr>
            <a:endParaRPr lang="fa-IR" dirty="0" smtClean="0">
              <a:cs typeface="2  Nazanin" panose="00000400000000000000" pitchFamily="2" charset="-78"/>
            </a:endParaRPr>
          </a:p>
          <a:p>
            <a:pPr marL="849313" lvl="1" indent="-457200">
              <a:buFont typeface="+mj-lt"/>
              <a:buAutoNum type="arabicPeriod"/>
            </a:pPr>
            <a:endParaRPr lang="fa-IR" dirty="0" smtClean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روش‌های مشاوره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22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8145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50000"/>
              </a:lnSpc>
            </a:pPr>
            <a:r>
              <a:rPr lang="fa-IR" dirty="0" smtClean="0"/>
              <a:t>به طور صحیح به مادر گوش کنید و با او همدلی کنید</a:t>
            </a:r>
          </a:p>
          <a:p>
            <a:pPr>
              <a:lnSpc>
                <a:spcPct val="150000"/>
              </a:lnSpc>
            </a:pPr>
            <a:r>
              <a:rPr lang="fa-IR" dirty="0"/>
              <a:t>این فرایند مادر را تشویق میکند تا عقاید و نگرانیهایش را به راحتی بیان کند</a:t>
            </a:r>
            <a:r>
              <a:rPr lang="fa-IR" dirty="0" smtClean="0"/>
              <a:t>.</a:t>
            </a:r>
            <a:endParaRPr lang="fa-IR" dirty="0"/>
          </a:p>
          <a:p>
            <a:pPr>
              <a:lnSpc>
                <a:spcPct val="150000"/>
              </a:lnSpc>
            </a:pPr>
            <a:r>
              <a:rPr lang="fa-IR" dirty="0"/>
              <a:t>ویژگی فرایند راهنمایی این است که در آن مشاور بصورت محدود، به مشاوره سمت </a:t>
            </a:r>
            <a:r>
              <a:rPr lang="fa-IR" dirty="0" smtClean="0"/>
              <a:t>و جهت </a:t>
            </a:r>
            <a:r>
              <a:rPr lang="fa-IR" dirty="0"/>
              <a:t>می دهد</a:t>
            </a:r>
            <a:r>
              <a:rPr lang="fa-IR" dirty="0" smtClean="0"/>
              <a:t>.</a:t>
            </a:r>
          </a:p>
          <a:p>
            <a:endParaRPr lang="fa-IR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راهنمایی </a:t>
            </a: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>کردن (</a:t>
            </a: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>guiding</a:t>
            </a: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23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1166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dirty="0"/>
              <a:t>در این روش، مشاور نقش فعالتری در هدایت مکالمه خواهد داشت.</a:t>
            </a:r>
          </a:p>
          <a:p>
            <a:pPr>
              <a:lnSpc>
                <a:spcPct val="150000"/>
              </a:lnSpc>
            </a:pPr>
            <a:r>
              <a:rPr lang="fa-IR" dirty="0"/>
              <a:t>این روش به مادری که قادر به حل مشکل نیست ، کمک میکند.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این روش کمک میکند تا انتخابهای مختلف برای تهیه یک برنامه عمل در زمینه حل مشکل را مشخص کنید.</a:t>
            </a:r>
          </a:p>
          <a:p>
            <a:endParaRPr lang="fa-I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هدایت کردن (</a:t>
            </a: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>leading</a:t>
            </a: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24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209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dirty="0"/>
              <a:t>پیگیری در فرایند مشاوره یک بخش ضروری و اساسی است.</a:t>
            </a:r>
          </a:p>
          <a:p>
            <a:pPr>
              <a:lnSpc>
                <a:spcPct val="150000"/>
              </a:lnSpc>
            </a:pPr>
            <a:r>
              <a:rPr lang="fa-IR" dirty="0"/>
              <a:t>در پیگیری مشخص میشود تماس بعدی چگونه و درچه زمانی برنامه ریزی شود.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در پیگیری معلوم خواهد شد که چه آمادگی برای دیدار بعدی نیاز است.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پیگیری، راندمان واثربخشی ملاقات را تجزیه وتحلیل میکند.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پیگیری نشان میدهد آیا پیشنهادات شما مفید واقع شده است؟</a:t>
            </a:r>
          </a:p>
          <a:p>
            <a:pPr>
              <a:lnSpc>
                <a:spcPct val="150000"/>
              </a:lnSpc>
            </a:pPr>
            <a:r>
              <a:rPr lang="fa-IR" dirty="0"/>
              <a:t>پیگیری نیاز مادر برای حمایت یا کمک بیشتر را تعیین خواهد نمود.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با انجام پیگیری مادر می فهمد چقدرشما برای کمک به او نگران هستید.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پیگیری (</a:t>
            </a: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>follow-up</a:t>
            </a:r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25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563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633413"/>
            <a:ext cx="10972800" cy="4525962"/>
          </a:xfrm>
        </p:spPr>
        <p:txBody>
          <a:bodyPr anchor="ctr"/>
          <a:lstStyle/>
          <a:p>
            <a:pPr marL="109537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الف</a:t>
            </a:r>
            <a:r>
              <a:rPr lang="fa-IR" dirty="0">
                <a:cs typeface="2  Nazanin" panose="00000400000000000000" pitchFamily="2" charset="-78"/>
              </a:rPr>
              <a:t>) مهارتهای راهنمایی کردن مادر را تشویق می کند آزادانه به صحبت ادامه دهد و مشارکت فعال خود در بحث را افزایش </a:t>
            </a:r>
            <a:r>
              <a:rPr lang="fa-IR" dirty="0" smtClean="0">
                <a:cs typeface="2  Nazanin" panose="00000400000000000000" pitchFamily="2" charset="-78"/>
              </a:rPr>
              <a:t>دهد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راهنمایی کردن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26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1489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ب</a:t>
            </a:r>
            <a:r>
              <a:rPr lang="fa-IR" dirty="0">
                <a:cs typeface="2  Nazanin" panose="00000400000000000000" pitchFamily="2" charset="-78"/>
              </a:rPr>
              <a:t>) مهارتهای شنیداری ، گفته های مادر را تقویت میکند، صحبت های او را شفاف میکند ،پذیرش موقعیت توسط مادر را نشان میدهد و او را تشویق می کند به راه حل برسد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  <a:endParaRPr lang="fa-IR" dirty="0">
              <a:cs typeface="2  Nazanin" panose="00000400000000000000" pitchFamily="2" charset="-78"/>
            </a:endParaRPr>
          </a:p>
          <a:p>
            <a:pPr marL="1885950" indent="-247650">
              <a:lnSpc>
                <a:spcPct val="150000"/>
              </a:lnSpc>
              <a:buFont typeface="+mj-lt"/>
              <a:buAutoNum type="arabicPeriod"/>
            </a:pPr>
            <a:r>
              <a:rPr lang="fa-IR" dirty="0"/>
              <a:t>حضور </a:t>
            </a:r>
            <a:r>
              <a:rPr lang="fa-IR" dirty="0" smtClean="0"/>
              <a:t>فیزیکی، پایین </a:t>
            </a:r>
            <a:r>
              <a:rPr lang="fa-IR" dirty="0"/>
              <a:t>ترین سطح گوش دادن است</a:t>
            </a:r>
            <a:r>
              <a:rPr lang="fa-IR" dirty="0" smtClean="0"/>
              <a:t>.</a:t>
            </a:r>
          </a:p>
          <a:p>
            <a:pPr marL="2408238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وقتی بصورت</a:t>
            </a:r>
            <a:r>
              <a:rPr lang="fa-IR" b="1" dirty="0">
                <a:solidFill>
                  <a:srgbClr val="FF0000"/>
                </a:solidFill>
              </a:rPr>
              <a:t> غیرفعال </a:t>
            </a:r>
            <a:r>
              <a:rPr lang="fa-IR" dirty="0"/>
              <a:t>گوش میدهید،میخواهید نشان دهید که درحال توجه هستید</a:t>
            </a:r>
            <a:r>
              <a:rPr lang="fa-IR" dirty="0" smtClean="0"/>
              <a:t>.</a:t>
            </a:r>
          </a:p>
          <a:p>
            <a:pPr marL="2408238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تماس چشمی ، وضعیت گشاده و حالت بدن آرام، سکوت های کوتاه و گفتن کلماتی مثل بله ،اوهوم مثالهایی از حضور هستند</a:t>
            </a:r>
            <a:r>
              <a:rPr lang="fa-IR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راهنمایی کردن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27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6765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ب</a:t>
            </a:r>
            <a:r>
              <a:rPr lang="fa-IR" dirty="0">
                <a:cs typeface="2  Nazanin" panose="00000400000000000000" pitchFamily="2" charset="-78"/>
              </a:rPr>
              <a:t>) مهارتهای شنیداری ، گفته های مادر را تقویت میکند، صحبت های او را شفاف میکند ،پذیرش موقعیت توسط مادر را نشان میدهد و او را تشویق می کند به راه حل برسد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  <a:endParaRPr lang="fa-IR" dirty="0">
              <a:cs typeface="2  Nazanin" panose="00000400000000000000" pitchFamily="2" charset="-78"/>
            </a:endParaRPr>
          </a:p>
          <a:p>
            <a:pPr marL="21526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fa-IR" dirty="0" smtClean="0">
                <a:solidFill>
                  <a:srgbClr val="FF0000"/>
                </a:solidFill>
              </a:rPr>
              <a:t>گوش </a:t>
            </a:r>
            <a:r>
              <a:rPr lang="fa-IR" dirty="0">
                <a:solidFill>
                  <a:srgbClr val="FF0000"/>
                </a:solidFill>
              </a:rPr>
              <a:t>دادن فعال </a:t>
            </a:r>
            <a:r>
              <a:rPr lang="fa-IR" dirty="0"/>
              <a:t>یا بازتابی (</a:t>
            </a:r>
            <a:r>
              <a:rPr lang="en-US" dirty="0"/>
              <a:t>reflective</a:t>
            </a:r>
            <a:r>
              <a:rPr lang="fa-IR" dirty="0"/>
              <a:t>) ، شما </a:t>
            </a:r>
            <a:r>
              <a:rPr lang="fa-IR" dirty="0">
                <a:solidFill>
                  <a:srgbClr val="FF0000"/>
                </a:solidFill>
              </a:rPr>
              <a:t>درک خود </a:t>
            </a:r>
            <a:r>
              <a:rPr lang="fa-IR" dirty="0"/>
              <a:t>از منظور مادر را با کلمات دیگر بیان میکنید</a:t>
            </a:r>
            <a:r>
              <a:rPr lang="fa-IR" dirty="0" smtClean="0"/>
              <a:t>.</a:t>
            </a:r>
          </a:p>
          <a:p>
            <a:pPr marL="2408238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این کار پذیرش نقطه نظرات مادر را نشان میدهد</a:t>
            </a:r>
            <a:r>
              <a:rPr lang="fa-IR" dirty="0" smtClean="0"/>
              <a:t>.</a:t>
            </a:r>
          </a:p>
          <a:p>
            <a:pPr marL="2408238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مادر را به پاسخ دادن تشویق میکند</a:t>
            </a:r>
            <a:r>
              <a:rPr lang="fa-IR" dirty="0" smtClean="0"/>
              <a:t>.</a:t>
            </a:r>
          </a:p>
          <a:p>
            <a:pPr marL="2408238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پیام را شفاف میکند تا مادر بتواند نسبت به آن عکس العمل داشته باشد.</a:t>
            </a:r>
            <a:endParaRPr lang="fa-IR" dirty="0" smtClean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راهنمایی کردن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28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7040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مادرم میگوید من شیر کافی ندارم.</a:t>
            </a:r>
          </a:p>
          <a:p>
            <a:pPr algn="just" rtl="1"/>
            <a:r>
              <a:rPr lang="fa-IR" dirty="0" smtClean="0"/>
              <a:t>بازگویی جمله مادر</a:t>
            </a:r>
          </a:p>
          <a:p>
            <a:pPr marL="0" indent="0" algn="just">
              <a:buNone/>
            </a:pPr>
            <a:r>
              <a:rPr lang="fa-IR" dirty="0"/>
              <a:t> </a:t>
            </a:r>
            <a:r>
              <a:rPr lang="fa-IR" dirty="0" smtClean="0"/>
              <a:t>     یعنی مادرتان می گوید شیر کمی تولید می کنید.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6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5113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آنچه می‌آموزیم ...</a:t>
            </a:r>
            <a:endParaRPr lang="en-US" sz="4800" dirty="0">
              <a:solidFill>
                <a:schemeClr val="accent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2925" lvl="0" indent="-457200"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>
                <a:cs typeface="2  Nazanin" panose="00000400000000000000" pitchFamily="2" charset="-78"/>
              </a:rPr>
              <a:t>اصول یادگیری در بزرگسالان </a:t>
            </a:r>
            <a:endParaRPr lang="en-US" sz="2800" dirty="0">
              <a:cs typeface="2  Nazanin" panose="00000400000000000000" pitchFamily="2" charset="-78"/>
            </a:endParaRPr>
          </a:p>
          <a:p>
            <a:pPr marL="542925" lvl="0" indent="-457200"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>
                <a:cs typeface="2  Nazanin" panose="00000400000000000000" pitchFamily="2" charset="-78"/>
              </a:rPr>
              <a:t>سه </a:t>
            </a:r>
            <a:r>
              <a:rPr lang="fa-IR" sz="2800" dirty="0" smtClean="0">
                <a:cs typeface="2  Nazanin" panose="00000400000000000000" pitchFamily="2" charset="-78"/>
              </a:rPr>
              <a:t>جزء </a:t>
            </a:r>
            <a:r>
              <a:rPr lang="fa-IR" sz="2800" dirty="0">
                <a:cs typeface="2  Nazanin" panose="00000400000000000000" pitchFamily="2" charset="-78"/>
              </a:rPr>
              <a:t>ارتباط </a:t>
            </a:r>
          </a:p>
          <a:p>
            <a:pPr marL="542925" lvl="0" indent="-457200"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>
                <a:cs typeface="2  Nazanin" panose="00000400000000000000" pitchFamily="2" charset="-78"/>
              </a:rPr>
              <a:t>فرایندهای مشاوره و استراتژی های مناسب برای رفع نیازهای حمایتی مادر از نظر روحی روانی </a:t>
            </a:r>
          </a:p>
          <a:p>
            <a:pPr marL="542925" lvl="0" indent="-457200"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>
                <a:cs typeface="2  Nazanin" panose="00000400000000000000" pitchFamily="2" charset="-78"/>
              </a:rPr>
              <a:t>روش های </a:t>
            </a:r>
            <a:r>
              <a:rPr lang="fa-IR" sz="2800" dirty="0" smtClean="0">
                <a:cs typeface="2  Nazanin" panose="00000400000000000000" pitchFamily="2" charset="-78"/>
              </a:rPr>
              <a:t>مشاوره:راهنمایی </a:t>
            </a:r>
            <a:r>
              <a:rPr lang="fa-IR" sz="2800" dirty="0">
                <a:cs typeface="2  Nazanin" panose="00000400000000000000" pitchFamily="2" charset="-78"/>
              </a:rPr>
              <a:t>( </a:t>
            </a:r>
            <a:r>
              <a:rPr lang="en-US" sz="2800" dirty="0">
                <a:cs typeface="2  Nazanin" panose="00000400000000000000" pitchFamily="2" charset="-78"/>
              </a:rPr>
              <a:t>guiding</a:t>
            </a:r>
            <a:r>
              <a:rPr lang="fa-IR" sz="2800" dirty="0">
                <a:cs typeface="2  Nazanin" panose="00000400000000000000" pitchFamily="2" charset="-78"/>
              </a:rPr>
              <a:t>) و روش هدایتی (</a:t>
            </a:r>
            <a:r>
              <a:rPr lang="en-US" sz="2800" dirty="0">
                <a:cs typeface="2  Nazanin" panose="00000400000000000000" pitchFamily="2" charset="-78"/>
              </a:rPr>
              <a:t>leading</a:t>
            </a:r>
            <a:r>
              <a:rPr lang="fa-IR" sz="2800" dirty="0">
                <a:cs typeface="2  Nazanin" panose="00000400000000000000" pitchFamily="2" charset="-78"/>
              </a:rPr>
              <a:t>) </a:t>
            </a:r>
          </a:p>
          <a:p>
            <a:pPr marL="542925" lvl="0" indent="-457200"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>
                <a:cs typeface="2  Nazanin" panose="00000400000000000000" pitchFamily="2" charset="-78"/>
              </a:rPr>
              <a:t>مهارت </a:t>
            </a:r>
            <a:r>
              <a:rPr lang="fa-IR" sz="2800" dirty="0" smtClean="0">
                <a:cs typeface="2  Nazanin" panose="00000400000000000000" pitchFamily="2" charset="-78"/>
              </a:rPr>
              <a:t>پیگیری  (</a:t>
            </a:r>
            <a:r>
              <a:rPr lang="en-US" sz="2800" dirty="0" smtClean="0">
                <a:cs typeface="2  Nazanin" panose="00000400000000000000" pitchFamily="2" charset="-78"/>
              </a:rPr>
              <a:t>Follow-up</a:t>
            </a:r>
            <a:r>
              <a:rPr lang="fa-IR" sz="2800" dirty="0" smtClean="0">
                <a:cs typeface="2  Nazanin" panose="00000400000000000000" pitchFamily="2" charset="-78"/>
              </a:rPr>
              <a:t>) </a:t>
            </a:r>
            <a:endParaRPr lang="en-US" sz="2800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873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3533" y="1209675"/>
            <a:ext cx="10972800" cy="4733925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ب</a:t>
            </a:r>
            <a:r>
              <a:rPr lang="fa-IR" dirty="0">
                <a:cs typeface="2  Nazanin" panose="00000400000000000000" pitchFamily="2" charset="-78"/>
              </a:rPr>
              <a:t>) مهارتهای شنیداری ، گفته های مادر را تقویت میکند، صحبت های او را شفاف میکند ،پذیرش موقعیت توسط مادر را نشان میدهد و او را تشویق می کند به راه حل برسد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  <a:endParaRPr lang="fa-IR" dirty="0">
              <a:cs typeface="2  Nazanin" panose="00000400000000000000" pitchFamily="2" charset="-78"/>
            </a:endParaRPr>
          </a:p>
          <a:p>
            <a:pPr marL="1952625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fa-IR" dirty="0">
                <a:solidFill>
                  <a:srgbClr val="FF0000"/>
                </a:solidFill>
              </a:rPr>
              <a:t>گوش دادن همدلانه </a:t>
            </a:r>
            <a:r>
              <a:rPr lang="fa-IR" dirty="0"/>
              <a:t>(</a:t>
            </a:r>
            <a:r>
              <a:rPr lang="en-US" dirty="0"/>
              <a:t>empathetic</a:t>
            </a:r>
            <a:r>
              <a:rPr lang="fa-IR" dirty="0"/>
              <a:t>) ، بسیار فراتر از گفتن کلمات بازتابی </a:t>
            </a:r>
            <a:r>
              <a:rPr lang="fa-IR" dirty="0" smtClean="0"/>
              <a:t>است</a:t>
            </a:r>
            <a:endParaRPr lang="fa-IR" dirty="0"/>
          </a:p>
          <a:p>
            <a:pPr marL="2408238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دراین وضعیت ، شما با توجه گوش می دهید تا حرف های مادر را هم از نظر احساسی و هم از نظر ذهنی درک کنید</a:t>
            </a:r>
            <a:r>
              <a:rPr lang="fa-IR" dirty="0" smtClean="0"/>
              <a:t>.</a:t>
            </a:r>
          </a:p>
          <a:p>
            <a:pPr marL="2408238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شما هم</a:t>
            </a:r>
            <a:r>
              <a:rPr lang="fa-IR" b="1" dirty="0">
                <a:solidFill>
                  <a:srgbClr val="FF0000"/>
                </a:solidFill>
              </a:rPr>
              <a:t> محتوا </a:t>
            </a:r>
            <a:r>
              <a:rPr lang="fa-IR" dirty="0"/>
              <a:t>و هم </a:t>
            </a:r>
            <a:r>
              <a:rPr lang="fa-IR" b="1" dirty="0">
                <a:solidFill>
                  <a:srgbClr val="FF0000"/>
                </a:solidFill>
              </a:rPr>
              <a:t>احساس</a:t>
            </a:r>
            <a:r>
              <a:rPr lang="fa-IR" dirty="0"/>
              <a:t> کلمات مادر را بازگو میکنید</a:t>
            </a:r>
            <a:r>
              <a:rPr lang="fa-IR" dirty="0" smtClean="0"/>
              <a:t>.</a:t>
            </a:r>
          </a:p>
          <a:p>
            <a:pPr marL="2408238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این مسئله به مادرکمک میکند تا بفهمد آیا پیام مورد نظر خود را ارسال کرده است؟</a:t>
            </a:r>
            <a:endParaRPr lang="fa-IR" dirty="0" smtClean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56684" y="173036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راهنمایی کردن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30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051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کودکم شبها که من خسته هستم خیلی تمایل به شیرخوردن دارد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             شما شبها برای تغذیه او واقعا خسته هستید.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3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3533" y="1417638"/>
            <a:ext cx="10972800" cy="4525962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ج) </a:t>
            </a:r>
            <a:r>
              <a:rPr lang="fa-IR" dirty="0">
                <a:cs typeface="2  Nazanin" panose="00000400000000000000" pitchFamily="2" charset="-78"/>
              </a:rPr>
              <a:t>مهارت های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تسهیل کننده </a:t>
            </a:r>
            <a:r>
              <a:rPr lang="fa-IR" dirty="0">
                <a:cs typeface="2  Nazanin" panose="00000400000000000000" pitchFamily="2" charset="-78"/>
              </a:rPr>
              <a:t>، مادر را تشویق میکند تا فعالانه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اطلاعات بیشتری </a:t>
            </a:r>
            <a:r>
              <a:rPr lang="fa-IR" dirty="0">
                <a:cs typeface="2  Nazanin" panose="00000400000000000000" pitchFamily="2" charset="-78"/>
              </a:rPr>
              <a:t>بدهد و وضعیت خود را بهتر توصیف نماید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 marL="1885950" indent="-333375">
              <a:lnSpc>
                <a:spcPct val="150000"/>
              </a:lnSpc>
              <a:buFont typeface="+mj-lt"/>
              <a:buAutoNum type="arabicPeriod"/>
            </a:pPr>
            <a:r>
              <a:rPr lang="fa-IR" dirty="0">
                <a:cs typeface="2  Nazanin" panose="00000400000000000000" pitchFamily="2" charset="-78"/>
              </a:rPr>
              <a:t>این مهارتها روی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نگرانی های خاص </a:t>
            </a:r>
            <a:r>
              <a:rPr lang="fa-IR" dirty="0">
                <a:cs typeface="2  Nazanin" panose="00000400000000000000" pitchFamily="2" charset="-78"/>
              </a:rPr>
              <a:t>تمرکز میکند و موضوعات و احساسات دقیق و جزئی را جستجو میکند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 marL="1885950" indent="-333375">
              <a:lnSpc>
                <a:spcPct val="150000"/>
              </a:lnSpc>
              <a:buFont typeface="+mj-lt"/>
              <a:buAutoNum type="arabicPeriod"/>
            </a:pPr>
            <a:r>
              <a:rPr lang="fa-IR" dirty="0">
                <a:cs typeface="2  Nazanin" panose="00000400000000000000" pitchFamily="2" charset="-78"/>
              </a:rPr>
              <a:t>شفاف سازی کمک میکند تا یک نکته را روشن کنیم مثلا در عبارت " منظورتان این است که نوک پستان شما فقط وقتی درد می گیرد که ...." 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 marL="1885950" indent="-333375">
              <a:lnSpc>
                <a:spcPct val="150000"/>
              </a:lnSpc>
              <a:buFont typeface="+mj-lt"/>
              <a:buAutoNum type="arabicPeriod"/>
            </a:pPr>
            <a:endParaRPr lang="fa-IR" dirty="0" smtClean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راهنمایی کردن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32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8515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3533" y="1417638"/>
            <a:ext cx="10972800" cy="4525962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ج) </a:t>
            </a:r>
            <a:r>
              <a:rPr lang="fa-IR" dirty="0">
                <a:cs typeface="2  Nazanin" panose="00000400000000000000" pitchFamily="2" charset="-78"/>
              </a:rPr>
              <a:t>مهارت های تسهیل کننده ، مادر را تشویق میکند تا فعالانه اطلاعات بیشتری بدهد و وضعیت خود را بهتر توصیف نماید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 marL="2066925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fa-IR" dirty="0"/>
              <a:t>پرسیدن </a:t>
            </a:r>
            <a:r>
              <a:rPr lang="fa-IR" dirty="0">
                <a:solidFill>
                  <a:srgbClr val="FF0000"/>
                </a:solidFill>
              </a:rPr>
              <a:t>سوالات باز </a:t>
            </a:r>
            <a:r>
              <a:rPr lang="fa-IR" dirty="0"/>
              <a:t>، مهارت مفیدی برای جمع آوری اطلاعات است</a:t>
            </a:r>
            <a:r>
              <a:rPr lang="fa-IR" dirty="0" smtClean="0"/>
              <a:t>.</a:t>
            </a:r>
          </a:p>
          <a:p>
            <a:pPr marL="2876550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سوال باز سوالی است که نمی توان آن را با یک "بله " یا "خیر" ساده پاسخ داد</a:t>
            </a:r>
            <a:r>
              <a:rPr lang="fa-IR" dirty="0" smtClean="0"/>
              <a:t>.</a:t>
            </a:r>
          </a:p>
          <a:p>
            <a:pPr marL="2876550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این سوالات با کلماتی مثل چه کسی، چه ، چه زمانی ،کجا ،چرا ،چگونه ،چقدر یا هرچندوقت یکبار شروع میشوند</a:t>
            </a:r>
            <a:r>
              <a:rPr lang="fa-IR" dirty="0" smtClean="0"/>
              <a:t>.</a:t>
            </a:r>
          </a:p>
          <a:p>
            <a:pPr marL="2876550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بجای اینکه بپرسید " آیا اغلب اوقات نوزاد شما شیرکافی میخورد؟" بپرسید : "چندبار در 24 ساعت نوزاد شما شیر می خورد؟"</a:t>
            </a:r>
            <a:endParaRPr lang="fa-IR" dirty="0" smtClean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راهنمایی کردن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33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0939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3533" y="1417638"/>
            <a:ext cx="10972800" cy="4525962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ج) </a:t>
            </a:r>
            <a:r>
              <a:rPr lang="fa-IR" dirty="0">
                <a:cs typeface="2  Nazanin" panose="00000400000000000000" pitchFamily="2" charset="-78"/>
              </a:rPr>
              <a:t>مهارت های تسهیل کننده ، مادر را تشویق میکند تا فعالانه اطلاعات بیشتری بدهد و وضعیت خود را بهتر توصیف نماید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 marL="2066925" indent="-514350">
              <a:lnSpc>
                <a:spcPct val="150000"/>
              </a:lnSpc>
              <a:buFont typeface="+mj-lt"/>
              <a:buAutoNum type="arabicPeriod" startAt="4"/>
            </a:pPr>
            <a:r>
              <a:rPr lang="fa-IR" dirty="0"/>
              <a:t>برای تفسیر سخنان مادر، بایدگوش دادن فعال را یک گام فراتر برده و به </a:t>
            </a:r>
            <a:r>
              <a:rPr lang="fa-IR" dirty="0">
                <a:solidFill>
                  <a:srgbClr val="FF0000"/>
                </a:solidFill>
              </a:rPr>
              <a:t>گوش دادن همدلانه </a:t>
            </a:r>
            <a:r>
              <a:rPr lang="fa-IR" dirty="0"/>
              <a:t>تبدیل کرد</a:t>
            </a:r>
            <a:r>
              <a:rPr lang="fa-IR" dirty="0" smtClean="0"/>
              <a:t>.</a:t>
            </a:r>
          </a:p>
          <a:p>
            <a:pPr marL="2867025" lvl="1" indent="-514350">
              <a:buFont typeface="+mj-lt"/>
              <a:buAutoNum type="romanLcPeriod"/>
            </a:pPr>
            <a:r>
              <a:rPr lang="fa-IR" dirty="0"/>
              <a:t>با این کار ،شما بجای اینکه فقط گفته های مادر را بازگو کنید ،آنها را تفسیر میکنید</a:t>
            </a:r>
            <a:r>
              <a:rPr lang="fa-IR" dirty="0" smtClean="0"/>
              <a:t>.</a:t>
            </a:r>
          </a:p>
          <a:p>
            <a:pPr marL="2867025" lvl="1" indent="-514350">
              <a:buFont typeface="+mj-lt"/>
              <a:buAutoNum type="romanLcPeriod"/>
            </a:pPr>
            <a:r>
              <a:rPr lang="fa-IR" dirty="0"/>
              <a:t>این کار مادر را قادر می سازد تفسیر شما را پردازش نموده و با آن موافقت یا مخالفت کند</a:t>
            </a:r>
            <a:r>
              <a:rPr lang="fa-IR" dirty="0" smtClean="0"/>
              <a:t>.</a:t>
            </a:r>
          </a:p>
          <a:p>
            <a:pPr marL="2867025" lvl="1" indent="-514350">
              <a:buFont typeface="+mj-lt"/>
              <a:buAutoNum type="romanLcPeriod"/>
            </a:pPr>
            <a:r>
              <a:rPr lang="fa-IR" dirty="0"/>
              <a:t>این کار ،حسی را که درحال بیان شدن است ، توصیف میکند مثلا در جمله " پس شما نگران این هستید که نوزادتان شیرکافی نمی خورد" .</a:t>
            </a:r>
            <a:endParaRPr lang="fa-I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راهنمایی کردن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34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7242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3533" y="1417638"/>
            <a:ext cx="10972800" cy="4525962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ج) </a:t>
            </a:r>
            <a:r>
              <a:rPr lang="fa-IR" dirty="0">
                <a:cs typeface="2  Nazanin" panose="00000400000000000000" pitchFamily="2" charset="-78"/>
              </a:rPr>
              <a:t>مهارت های تسهیل کننده ، مادر را تشویق میکند تا فعالانه اطلاعات بیشتری بدهد و وضعیت خود را بهتر توصیف نماید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 marL="2066925" indent="-514350">
              <a:lnSpc>
                <a:spcPct val="150000"/>
              </a:lnSpc>
              <a:buFont typeface="+mj-lt"/>
              <a:buAutoNum type="arabicPeriod" startAt="5"/>
            </a:pPr>
            <a:r>
              <a:rPr lang="fa-IR" b="1" dirty="0">
                <a:solidFill>
                  <a:srgbClr val="FF0000"/>
                </a:solidFill>
              </a:rPr>
              <a:t>تمرکز کردن </a:t>
            </a:r>
            <a:r>
              <a:rPr lang="fa-IR" dirty="0"/>
              <a:t>باعث می شود روی موضوعی که لازم است دنبال شود ، باقی بمانید و تمرکز کنید یا چند نکته را با هم ادغام کنید</a:t>
            </a:r>
            <a:r>
              <a:rPr lang="fa-IR" dirty="0" smtClean="0"/>
              <a:t>.</a:t>
            </a:r>
          </a:p>
          <a:p>
            <a:pPr marL="2867025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در این روش یک نکته خاص انتخاب شده و تکرار میشود</a:t>
            </a:r>
            <a:r>
              <a:rPr lang="fa-IR" dirty="0" smtClean="0"/>
              <a:t>.</a:t>
            </a:r>
          </a:p>
          <a:p>
            <a:pPr marL="2867025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این روش در زمانی که مادر به یک موضوع بی ربط می پردازد، مفید است</a:t>
            </a:r>
            <a:r>
              <a:rPr lang="fa-IR" dirty="0" smtClean="0"/>
              <a:t>. </a:t>
            </a:r>
            <a:r>
              <a:rPr lang="fa-IR" dirty="0"/>
              <a:t>مثال : "در مورد .....بیشتر برایم بگو" .</a:t>
            </a:r>
            <a:endParaRPr lang="en-US" dirty="0"/>
          </a:p>
          <a:p>
            <a:pPr marL="2352675" lvl="1" indent="0">
              <a:buNone/>
            </a:pPr>
            <a:endParaRPr lang="en-US" dirty="0"/>
          </a:p>
          <a:p>
            <a:pPr marL="2867025" lvl="1" indent="-514350">
              <a:buFont typeface="+mj-lt"/>
              <a:buAutoNum type="romanLcPeriod"/>
            </a:pPr>
            <a:endParaRPr lang="fa-I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راهنمایی کردن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35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5488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3533" y="1417638"/>
            <a:ext cx="10972800" cy="4525962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ج) </a:t>
            </a:r>
            <a:r>
              <a:rPr lang="fa-IR" dirty="0">
                <a:cs typeface="2  Nazanin" panose="00000400000000000000" pitchFamily="2" charset="-78"/>
              </a:rPr>
              <a:t>مهارت های تسهیل کننده ، مادر را تشویق میکند تا فعالانه اطلاعات بیشتری بدهد و وضعیت خود را بهتر توصیف نماید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 marL="2066925" indent="-514350">
              <a:lnSpc>
                <a:spcPct val="150000"/>
              </a:lnSpc>
              <a:buFont typeface="+mj-lt"/>
              <a:buAutoNum type="arabicPeriod" startAt="5"/>
            </a:pPr>
            <a:r>
              <a:rPr lang="fa-IR" dirty="0">
                <a:solidFill>
                  <a:srgbClr val="FF0000"/>
                </a:solidFill>
              </a:rPr>
              <a:t>خلاصه کردن </a:t>
            </a:r>
            <a:r>
              <a:rPr lang="fa-IR" dirty="0"/>
              <a:t>اطلاعات مهم را برجسته و تقویت میکند</a:t>
            </a:r>
            <a:r>
              <a:rPr lang="fa-IR" dirty="0" smtClean="0"/>
              <a:t>.</a:t>
            </a:r>
          </a:p>
          <a:p>
            <a:pPr marL="2867025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برنامه عمل را بازگو میکند</a:t>
            </a:r>
            <a:r>
              <a:rPr lang="fa-IR" dirty="0" smtClean="0"/>
              <a:t>.</a:t>
            </a:r>
          </a:p>
          <a:p>
            <a:pPr marL="2867025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به مادر اطمینان مجدد می دهد که شما به او توجه میکنید</a:t>
            </a:r>
            <a:r>
              <a:rPr lang="fa-IR" dirty="0" smtClean="0"/>
              <a:t>.</a:t>
            </a:r>
          </a:p>
          <a:p>
            <a:pPr marL="2867025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به شما کمک میکند بفهمید مادر را به درستی درک کرده اید</a:t>
            </a:r>
            <a:r>
              <a:rPr lang="fa-IR" dirty="0" smtClean="0"/>
              <a:t>.</a:t>
            </a:r>
          </a:p>
          <a:p>
            <a:pPr marL="2867025" lvl="1" indent="-5143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اگر اینکار توسط مادر انجام شود اثربخشی بیشتری دارد مثلا درجمله " ما در مورد انجام چندین کار صحبت کردیم.کدام یک برای شما بهتر است؟ "</a:t>
            </a:r>
            <a:endParaRPr lang="en-US" dirty="0"/>
          </a:p>
          <a:p>
            <a:pPr marL="2867025" lvl="1" indent="-514350">
              <a:buFont typeface="+mj-lt"/>
              <a:buAutoNum type="romanLcPeriod"/>
            </a:pPr>
            <a:endParaRPr lang="fa-I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راهنمایی کردن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36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13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3533" y="1417638"/>
            <a:ext cx="10972800" cy="4525962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dirty="0">
                <a:cs typeface="2  Nazanin" panose="00000400000000000000" pitchFamily="2" charset="-78"/>
              </a:rPr>
              <a:t>د</a:t>
            </a:r>
            <a:r>
              <a:rPr lang="fa-IR" dirty="0" smtClean="0">
                <a:cs typeface="2  Nazanin" panose="00000400000000000000" pitchFamily="2" charset="-78"/>
              </a:rPr>
              <a:t>) </a:t>
            </a:r>
            <a:r>
              <a:rPr lang="fa-IR" dirty="0">
                <a:solidFill>
                  <a:srgbClr val="FF0000"/>
                </a:solidFill>
              </a:rPr>
              <a:t>مهارتهای نفوذ وتاثیرگذاری</a:t>
            </a:r>
            <a:r>
              <a:rPr lang="fa-IR" dirty="0"/>
              <a:t> (</a:t>
            </a:r>
            <a:r>
              <a:rPr lang="en-US" dirty="0"/>
              <a:t>influencing skills</a:t>
            </a:r>
            <a:r>
              <a:rPr lang="fa-IR" dirty="0"/>
              <a:t>) ، دیدگاه مثبتی را در مادر ایجاد میکند و او را برای درخواست کمک تشویق </a:t>
            </a:r>
            <a:r>
              <a:rPr lang="fa-IR" dirty="0" smtClean="0"/>
              <a:t>می‌کند</a:t>
            </a:r>
          </a:p>
          <a:p>
            <a:pPr marL="2152650" indent="-514350">
              <a:lnSpc>
                <a:spcPct val="150000"/>
              </a:lnSpc>
              <a:buFont typeface="+mj-lt"/>
              <a:buAutoNum type="arabicPeriod"/>
            </a:pPr>
            <a:r>
              <a:rPr lang="fa-IR" dirty="0" smtClean="0">
                <a:solidFill>
                  <a:srgbClr val="FF0000"/>
                </a:solidFill>
              </a:rPr>
              <a:t>اطمینان </a:t>
            </a:r>
            <a:r>
              <a:rPr lang="fa-IR" dirty="0">
                <a:solidFill>
                  <a:srgbClr val="FF0000"/>
                </a:solidFill>
              </a:rPr>
              <a:t>دادن </a:t>
            </a:r>
            <a:r>
              <a:rPr lang="fa-IR" dirty="0"/>
              <a:t>(</a:t>
            </a:r>
            <a:r>
              <a:rPr lang="en-US" dirty="0"/>
              <a:t>reassuring</a:t>
            </a:r>
            <a:r>
              <a:rPr lang="fa-IR" dirty="0"/>
              <a:t>) ، به مادر کمک میکند تا بفهمد وضعیتش طبیعی و نرمال است و به او اطمینان می دهد که وضعیتش بهبود خواهد یافت ، مثلا در جمله " بعد از اینکه پری اولیه پستانها برطرف شود ،احساس راحتی بیشتری خواهید کرد" .</a:t>
            </a:r>
            <a:endParaRPr lang="en-US" dirty="0"/>
          </a:p>
          <a:p>
            <a:pPr marL="2152650" indent="-514350">
              <a:lnSpc>
                <a:spcPct val="150000"/>
              </a:lnSpc>
              <a:buFont typeface="+mj-lt"/>
              <a:buAutoNum type="arabicPeriod"/>
            </a:pPr>
            <a:endParaRPr lang="fa-I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راهنمایی کردن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37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637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3533" y="1190625"/>
            <a:ext cx="10972800" cy="4752975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د) </a:t>
            </a:r>
            <a:r>
              <a:rPr lang="fa-IR" dirty="0"/>
              <a:t>مهارتهای نفوذ وتاثیرگذاری (</a:t>
            </a:r>
            <a:r>
              <a:rPr lang="en-US" dirty="0"/>
              <a:t>influencing skills</a:t>
            </a:r>
            <a:r>
              <a:rPr lang="fa-IR" dirty="0"/>
              <a:t>) ، دیدگاه مثبتی را در مادر ایجاد میکند و او را برای درخواست کمک تشویق </a:t>
            </a:r>
            <a:r>
              <a:rPr lang="fa-IR" dirty="0" smtClean="0"/>
              <a:t>می‌کند</a:t>
            </a:r>
          </a:p>
          <a:p>
            <a:pPr marL="21526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fa-IR" dirty="0">
                <a:solidFill>
                  <a:srgbClr val="FF0000"/>
                </a:solidFill>
              </a:rPr>
              <a:t>امید دادن </a:t>
            </a:r>
            <a:r>
              <a:rPr lang="fa-IR" dirty="0"/>
              <a:t>(</a:t>
            </a:r>
            <a:r>
              <a:rPr lang="en-US" dirty="0"/>
              <a:t>building hope</a:t>
            </a:r>
            <a:r>
              <a:rPr lang="fa-IR" dirty="0"/>
              <a:t>) ، به مادر کمک می کند دریابد چگونه احساساتش با شرایطش ارتباط دارد</a:t>
            </a:r>
            <a:r>
              <a:rPr lang="fa-IR" dirty="0" smtClean="0"/>
              <a:t>.</a:t>
            </a:r>
          </a:p>
          <a:p>
            <a:pPr marL="2962275" lvl="1" indent="-3619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این کار مادر را تشویق میکند در مورد احساساتش صحبت </a:t>
            </a:r>
            <a:r>
              <a:rPr lang="fa-IR" dirty="0" smtClean="0"/>
              <a:t>کند</a:t>
            </a:r>
          </a:p>
          <a:p>
            <a:pPr marL="2962275" lvl="1" indent="-361950">
              <a:lnSpc>
                <a:spcPct val="150000"/>
              </a:lnSpc>
              <a:buFont typeface="+mj-lt"/>
              <a:buAutoNum type="romanLcPeriod"/>
            </a:pPr>
            <a:r>
              <a:rPr lang="fa-IR" b="1" dirty="0">
                <a:solidFill>
                  <a:srgbClr val="FF0000"/>
                </a:solidFill>
              </a:rPr>
              <a:t>اضطراب و تنش </a:t>
            </a:r>
            <a:r>
              <a:rPr lang="fa-IR" dirty="0"/>
              <a:t>مادر را بهبود می </a:t>
            </a:r>
            <a:r>
              <a:rPr lang="fa-IR" dirty="0" smtClean="0"/>
              <a:t>دهد</a:t>
            </a:r>
          </a:p>
          <a:p>
            <a:pPr marL="2962275" lvl="1" indent="-3619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مادر را تشویق میکند اقدامات مثبت انجام </a:t>
            </a:r>
            <a:r>
              <a:rPr lang="fa-IR" dirty="0" smtClean="0"/>
              <a:t>دهد. </a:t>
            </a:r>
            <a:r>
              <a:rPr lang="fa-IR" dirty="0"/>
              <a:t>مثال : خوشحالم که مادر شما میخواهد به ما بپیوندد .اگرمادر شما درک بهتری از تغذیه با شیرمادر داشته باشد می تواند بیشتر حمایت کند.</a:t>
            </a:r>
            <a:endParaRPr lang="en-US" dirty="0"/>
          </a:p>
          <a:p>
            <a:pPr marL="1893888" lvl="1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-66675"/>
            <a:ext cx="10972800" cy="1484313"/>
          </a:xfrm>
        </p:spPr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راهنمایی کردن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38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10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3533" y="1417638"/>
            <a:ext cx="10972800" cy="4525962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د) </a:t>
            </a:r>
            <a:r>
              <a:rPr lang="fa-IR" dirty="0"/>
              <a:t>مهارتهای نفوذ وتاثیرگذاری (</a:t>
            </a:r>
            <a:r>
              <a:rPr lang="en-US" dirty="0"/>
              <a:t>influencing skills</a:t>
            </a:r>
            <a:r>
              <a:rPr lang="fa-IR" dirty="0"/>
              <a:t>) ، دیدگاه مثبتی را در مادر ایجاد میکند و او را برای درخواست کمک تشویق </a:t>
            </a:r>
            <a:r>
              <a:rPr lang="fa-IR" dirty="0" smtClean="0"/>
              <a:t>می‌کند</a:t>
            </a:r>
          </a:p>
          <a:p>
            <a:pPr marL="2152650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fa-IR" dirty="0">
                <a:solidFill>
                  <a:srgbClr val="FF0000"/>
                </a:solidFill>
              </a:rPr>
              <a:t>مشخص کردن نقاط قوت مادر </a:t>
            </a:r>
            <a:r>
              <a:rPr lang="fa-IR" dirty="0"/>
              <a:t>، به وی کمک میکند روی نقاط مثبت خود و فرزندش تمرکز کند</a:t>
            </a:r>
            <a:r>
              <a:rPr lang="fa-IR" dirty="0" smtClean="0"/>
              <a:t>.</a:t>
            </a:r>
          </a:p>
          <a:p>
            <a:pPr marL="2962275" lvl="1" indent="-3619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این مسئله فاکتورهای منفی را کاهش می دهد</a:t>
            </a:r>
            <a:r>
              <a:rPr lang="fa-IR" dirty="0" smtClean="0"/>
              <a:t>.</a:t>
            </a:r>
          </a:p>
          <a:p>
            <a:pPr marL="2962275" lvl="1" indent="-3619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مادر را به ادامه کار تشویق می کند</a:t>
            </a:r>
            <a:r>
              <a:rPr lang="fa-IR" dirty="0" smtClean="0"/>
              <a:t>.</a:t>
            </a:r>
          </a:p>
          <a:p>
            <a:pPr marL="2962275" lvl="1" indent="-3619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مادر راتشویق میکند روی منابع در دسترس خود تکیه </a:t>
            </a:r>
            <a:r>
              <a:rPr lang="fa-IR" dirty="0" smtClean="0"/>
              <a:t>کند</a:t>
            </a:r>
          </a:p>
          <a:p>
            <a:pPr marL="2962275" lvl="1" indent="-361950">
              <a:lnSpc>
                <a:spcPct val="150000"/>
              </a:lnSpc>
              <a:buFont typeface="+mj-lt"/>
              <a:buAutoNum type="romanLcPeriod"/>
            </a:pPr>
            <a:r>
              <a:rPr lang="fa-IR" dirty="0"/>
              <a:t>به مادرکمک میکند خاطرات خوب را به یاد آورد</a:t>
            </a:r>
            <a:r>
              <a:rPr lang="fa-IR" dirty="0" smtClean="0"/>
              <a:t>.</a:t>
            </a:r>
            <a:r>
              <a:rPr lang="fa-IR" dirty="0"/>
              <a:t> مثال: "شما کارتان را خوب انجام دادید." </a:t>
            </a:r>
            <a:endParaRPr lang="en-US" dirty="0"/>
          </a:p>
          <a:p>
            <a:pPr marL="2600325" lvl="1" indent="0">
              <a:lnSpc>
                <a:spcPct val="150000"/>
              </a:lnSpc>
              <a:buNone/>
            </a:pPr>
            <a:endParaRPr lang="fa-I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راهنمایی کردن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/>
              <a:pPr>
                <a:defRPr/>
              </a:pPr>
              <a:t>39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7892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2925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 smtClean="0">
                <a:cs typeface="2  Nazanin" panose="00000400000000000000" pitchFamily="2" charset="-78"/>
              </a:rPr>
              <a:t>مهارت‌های موثر مشاوره و تکنیک‌های ارتباطی، ابزارهای اساسی یک مشاوره شیردهی هستند</a:t>
            </a:r>
          </a:p>
          <a:p>
            <a:pPr marL="542925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 smtClean="0">
                <a:cs typeface="2  Nazanin" panose="00000400000000000000" pitchFamily="2" charset="-78"/>
              </a:rPr>
              <a:t>با استفاده از مهارت‌های مشاوره و آموزش می‌توان اعتماد‌به‌نفس لازم به مادر جهت تغذیه با شیرمادر داد</a:t>
            </a:r>
          </a:p>
          <a:p>
            <a:pPr marL="542925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 smtClean="0">
                <a:cs typeface="2  Nazanin" panose="00000400000000000000" pitchFamily="2" charset="-78"/>
              </a:rPr>
              <a:t>مادران تازه زایمان‌کرده و مادرانی که برای اولین بار تغذیه با شیر مادر دارند، در مقابل پیام‌ها و تاثیراتی که اعتماد‌به‌نفس آنها را کاهش دهد، آسیب‌پذیر هستند</a:t>
            </a:r>
            <a:endParaRPr lang="fa-IR" sz="2800" dirty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کلیات</a:t>
            </a:r>
            <a:endParaRPr lang="en-US" sz="4800" dirty="0">
              <a:solidFill>
                <a:schemeClr val="accent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12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486024"/>
            <a:ext cx="10972800" cy="4065589"/>
          </a:xfrm>
        </p:spPr>
        <p:txBody>
          <a:bodyPr/>
          <a:lstStyle/>
          <a:p>
            <a:pPr marL="109537" indent="0">
              <a:buNone/>
            </a:pPr>
            <a:r>
              <a:rPr lang="fa-IR" b="1" dirty="0" smtClean="0"/>
              <a:t>الف) </a:t>
            </a:r>
            <a:r>
              <a:rPr lang="fa-IR" dirty="0"/>
              <a:t>مهارتهای هدایت کردن بیشتر مسئولیت در هدایت بحث را برعهده مشاور می گذارد.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هدایت کردن</a:t>
            </a:r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40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3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2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b="1" dirty="0" smtClean="0">
                <a:cs typeface="2  Nazanin" panose="00000400000000000000" pitchFamily="2" charset="-78"/>
              </a:rPr>
              <a:t>ب) </a:t>
            </a:r>
            <a:r>
              <a:rPr lang="fa-IR" dirty="0">
                <a:cs typeface="2  Nazanin" panose="00000400000000000000" pitchFamily="2" charset="-78"/>
              </a:rPr>
              <a:t>هدف این مهارتها </a:t>
            </a:r>
            <a:r>
              <a:rPr lang="fa-IR" dirty="0">
                <a:solidFill>
                  <a:srgbClr val="FF0000"/>
                </a:solidFill>
                <a:cs typeface="2  Nazanin" panose="00000400000000000000" pitchFamily="2" charset="-78"/>
              </a:rPr>
              <a:t>درک یک مشکل </a:t>
            </a:r>
            <a:r>
              <a:rPr lang="fa-IR" dirty="0">
                <a:cs typeface="2  Nazanin" panose="00000400000000000000" pitchFamily="2" charset="-78"/>
              </a:rPr>
              <a:t>و تهیه یک </a:t>
            </a:r>
            <a:r>
              <a:rPr lang="fa-IR" dirty="0">
                <a:solidFill>
                  <a:srgbClr val="FF0000"/>
                </a:solidFill>
                <a:cs typeface="2  Nazanin" panose="00000400000000000000" pitchFamily="2" charset="-78"/>
              </a:rPr>
              <a:t>برنامه عمل </a:t>
            </a:r>
            <a:r>
              <a:rPr lang="fa-IR" dirty="0">
                <a:cs typeface="2  Nazanin" panose="00000400000000000000" pitchFamily="2" charset="-78"/>
              </a:rPr>
              <a:t>است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 marL="1524000" indent="-247650">
              <a:lnSpc>
                <a:spcPct val="150000"/>
              </a:lnSpc>
              <a:buFont typeface="+mj-lt"/>
              <a:buAutoNum type="arabicPeriod"/>
            </a:pPr>
            <a:r>
              <a:rPr lang="fa-IR" dirty="0">
                <a:cs typeface="2  Nazanin" panose="00000400000000000000" pitchFamily="2" charset="-78"/>
              </a:rPr>
              <a:t>این روش وقتی استفاده می شود که مادر قادر به حل مساله نمی باشد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 marL="1524000" indent="-247650">
              <a:lnSpc>
                <a:spcPct val="150000"/>
              </a:lnSpc>
              <a:buFont typeface="+mj-lt"/>
              <a:buAutoNum type="arabicPeriod"/>
            </a:pPr>
            <a:r>
              <a:rPr lang="fa-IR" dirty="0">
                <a:cs typeface="2  Nazanin" panose="00000400000000000000" pitchFamily="2" charset="-78"/>
              </a:rPr>
              <a:t>این روش منابع بیشتری را برای سوق دادن مادر به سمت یک راه حل فراهم می کند.</a:t>
            </a:r>
            <a:endParaRPr lang="en-US" dirty="0">
              <a:cs typeface="2  Nazanin" panose="00000400000000000000" pitchFamily="2" charset="-78"/>
            </a:endParaRPr>
          </a:p>
          <a:p>
            <a:pPr marL="1524000" indent="-247650">
              <a:lnSpc>
                <a:spcPct val="150000"/>
              </a:lnSpc>
              <a:buFont typeface="+mj-lt"/>
              <a:buAutoNum type="arabicPeriod"/>
            </a:pPr>
            <a:r>
              <a:rPr lang="fa-IR" dirty="0">
                <a:cs typeface="2  Nazanin" panose="00000400000000000000" pitchFamily="2" charset="-78"/>
              </a:rPr>
              <a:t>اطلاعات کافی جمع آوری کنید به نحوی که حل مساله خیلی زود یا نادرست انجام نشود.</a:t>
            </a:r>
            <a:endParaRPr lang="en-US" dirty="0">
              <a:cs typeface="2  Nazanin" panose="00000400000000000000" pitchFamily="2" charset="-78"/>
            </a:endParaRPr>
          </a:p>
          <a:p>
            <a:pPr marL="1524000" indent="-247650">
              <a:lnSpc>
                <a:spcPct val="150000"/>
              </a:lnSpc>
              <a:buFont typeface="+mj-lt"/>
              <a:buAutoNum type="arabicPeriod"/>
            </a:pPr>
            <a:r>
              <a:rPr lang="fa-IR" dirty="0">
                <a:cs typeface="2  Nazanin" panose="00000400000000000000" pitchFamily="2" charset="-78"/>
              </a:rPr>
              <a:t>برای جلب اعتماد مادر وقت بگذارید و شرایط را قبل از حل مساله شفاف کنید.</a:t>
            </a:r>
            <a:endParaRPr lang="en-US" dirty="0">
              <a:cs typeface="2  Nazanin" panose="00000400000000000000" pitchFamily="2" charset="-78"/>
            </a:endParaRPr>
          </a:p>
          <a:p>
            <a:pPr marL="1524000" indent="-247650">
              <a:lnSpc>
                <a:spcPct val="150000"/>
              </a:lnSpc>
              <a:buFont typeface="+mj-lt"/>
              <a:buAutoNum type="arabicPeriod"/>
            </a:pPr>
            <a:r>
              <a:rPr lang="fa-IR" dirty="0">
                <a:cs typeface="2  Nazanin" panose="00000400000000000000" pitchFamily="2" charset="-78"/>
              </a:rPr>
              <a:t>به والدین اطلاعات صحیح و درزمان مناسب بدهید.</a:t>
            </a:r>
            <a:endParaRPr lang="en-US" dirty="0">
              <a:cs typeface="2  Nazanin" panose="00000400000000000000" pitchFamily="2" charset="-78"/>
            </a:endParaRPr>
          </a:p>
          <a:p>
            <a:pPr marL="1524000" indent="-247650">
              <a:buFont typeface="+mj-lt"/>
              <a:buAutoNum type="arabicPeriod"/>
            </a:pPr>
            <a:endParaRPr lang="fa-IR" b="1" dirty="0" smtClean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هدایت کردن</a:t>
            </a:r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41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54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2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b="1" dirty="0" smtClean="0">
                <a:cs typeface="2  Nazanin" panose="00000400000000000000" pitchFamily="2" charset="-78"/>
              </a:rPr>
              <a:t>ج) </a:t>
            </a:r>
            <a:r>
              <a:rPr lang="fa-IR" dirty="0" smtClean="0">
                <a:cs typeface="2  Nazanin" panose="00000400000000000000" pitchFamily="2" charset="-78"/>
              </a:rPr>
              <a:t>در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دادن اطلاعات </a:t>
            </a:r>
            <a:r>
              <a:rPr lang="fa-IR" dirty="0">
                <a:cs typeface="2  Nazanin" panose="00000400000000000000" pitchFamily="2" charset="-78"/>
              </a:rPr>
              <a:t>، شما نحوه انجام یک کار در بدن را توضیح می دهید و دلایل پشت انجام این کار را بیان می کنید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 marL="1524000" indent="-247650">
              <a:buFont typeface="+mj-lt"/>
              <a:buAutoNum type="arabicPeriod"/>
            </a:pPr>
            <a:r>
              <a:rPr lang="fa-IR" dirty="0">
                <a:solidFill>
                  <a:srgbClr val="FF0000"/>
                </a:solidFill>
                <a:cs typeface="2  Nazanin" panose="00000400000000000000" pitchFamily="2" charset="-78"/>
              </a:rPr>
              <a:t>باورهای غلط </a:t>
            </a:r>
            <a:r>
              <a:rPr lang="fa-IR" dirty="0">
                <a:cs typeface="2  Nazanin" panose="00000400000000000000" pitchFamily="2" charset="-78"/>
              </a:rPr>
              <a:t>یا سوء مدیریت را همزمان با درک احساسات مادر اصلاح کنید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 marL="1524000" indent="-247650">
              <a:buFont typeface="+mj-lt"/>
              <a:buAutoNum type="arabicPeriod"/>
            </a:pPr>
            <a:r>
              <a:rPr lang="fa-IR" dirty="0">
                <a:solidFill>
                  <a:srgbClr val="FF0000"/>
                </a:solidFill>
                <a:cs typeface="2  Nazanin" panose="00000400000000000000" pitchFamily="2" charset="-78"/>
              </a:rPr>
              <a:t>منابع مناسب </a:t>
            </a:r>
            <a:r>
              <a:rPr lang="fa-IR" dirty="0">
                <a:cs typeface="2  Nazanin" panose="00000400000000000000" pitchFamily="2" charset="-78"/>
              </a:rPr>
              <a:t>را برای کمک به رشد والدین پیشنهاد کنید.</a:t>
            </a:r>
            <a:endParaRPr lang="en-US" dirty="0">
              <a:cs typeface="2  Nazanin" panose="00000400000000000000" pitchFamily="2" charset="-78"/>
            </a:endParaRPr>
          </a:p>
          <a:p>
            <a:pPr marL="1524000" indent="-247650">
              <a:buFont typeface="+mj-lt"/>
              <a:buAutoNum type="arabicPeriod"/>
            </a:pPr>
            <a:r>
              <a:rPr lang="fa-IR" dirty="0">
                <a:cs typeface="2  Nazanin" panose="00000400000000000000" pitchFamily="2" charset="-78"/>
              </a:rPr>
              <a:t>وقتی توانایی ذهنی مادر در یادگیری مطلب بالاست و قرار است تصمیم گیری انجام شود ، آموزشها را از قبل ارایه دهید</a:t>
            </a:r>
            <a:r>
              <a:rPr lang="fa-IR" dirty="0" smtClean="0">
                <a:cs typeface="2  Nazanin" panose="00000400000000000000" pitchFamily="2" charset="-78"/>
              </a:rPr>
              <a:t>.</a:t>
            </a:r>
          </a:p>
          <a:p>
            <a:pPr marL="1524000" indent="-247650">
              <a:buFont typeface="+mj-lt"/>
              <a:buAutoNum type="arabicPeriod"/>
            </a:pPr>
            <a:r>
              <a:rPr lang="fa-IR" dirty="0" smtClean="0">
                <a:solidFill>
                  <a:srgbClr val="FF0000"/>
                </a:solidFill>
                <a:cs typeface="2  Nazanin" panose="00000400000000000000" pitchFamily="2" charset="-78"/>
              </a:rPr>
              <a:t>قبل از زایمان </a:t>
            </a:r>
            <a:r>
              <a:rPr lang="fa-IR" dirty="0">
                <a:cs typeface="2  Nazanin" panose="00000400000000000000" pitchFamily="2" charset="-78"/>
              </a:rPr>
              <a:t>یادگیری مطالب اساسی را تشویق کنید تا پس از زایمان فقط به تقویت آموزشها پرداخته شود</a:t>
            </a:r>
            <a:r>
              <a:rPr lang="fa-IR" dirty="0" smtClean="0">
                <a:cs typeface="2  Nazanin" panose="00000400000000000000" pitchFamily="2" charset="-78"/>
              </a:rPr>
              <a:t>. </a:t>
            </a:r>
          </a:p>
          <a:p>
            <a:pPr marL="1276350" indent="0">
              <a:buNone/>
            </a:pPr>
            <a:r>
              <a:rPr lang="fa-IR" dirty="0" smtClean="0">
                <a:cs typeface="2  Nazanin" panose="00000400000000000000" pitchFamily="2" charset="-78"/>
              </a:rPr>
              <a:t>مثال</a:t>
            </a:r>
            <a:r>
              <a:rPr lang="fa-IR" dirty="0">
                <a:cs typeface="2  Nazanin" panose="00000400000000000000" pitchFamily="2" charset="-78"/>
              </a:rPr>
              <a:t>: وقتی نوزاد پستان را می مکد، انتهای اعصاب تحریک میشود و درنتیجه سیگنال های تولید شیر ایجاد می شود، بنابراین ، ... .</a:t>
            </a:r>
            <a:endParaRPr lang="fa-IR" b="1" dirty="0" smtClean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هدایت کردن</a:t>
            </a:r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42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64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2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b="1" dirty="0" smtClean="0">
                <a:cs typeface="2  Nazanin" panose="00000400000000000000" pitchFamily="2" charset="-78"/>
              </a:rPr>
              <a:t>د) </a:t>
            </a:r>
            <a:r>
              <a:rPr lang="fa-IR" dirty="0">
                <a:solidFill>
                  <a:srgbClr val="FF0000"/>
                </a:solidFill>
              </a:rPr>
              <a:t>حل مساله </a:t>
            </a:r>
            <a:r>
              <a:rPr lang="fa-IR" b="1" dirty="0"/>
              <a:t>با مشارکت </a:t>
            </a:r>
            <a:r>
              <a:rPr lang="fa-IR" b="1" dirty="0" smtClean="0"/>
              <a:t>بین </a:t>
            </a:r>
            <a:r>
              <a:rPr lang="fa-IR" b="1" dirty="0"/>
              <a:t>مادر و مشاور </a:t>
            </a:r>
            <a:endParaRPr lang="fa-IR" b="1" dirty="0" smtClean="0"/>
          </a:p>
          <a:p>
            <a:pPr marL="1343025" indent="0">
              <a:lnSpc>
                <a:spcPct val="150000"/>
              </a:lnSpc>
              <a:buNone/>
            </a:pPr>
            <a:r>
              <a:rPr lang="fa-IR" sz="2000" b="1" dirty="0">
                <a:solidFill>
                  <a:srgbClr val="FF0000"/>
                </a:solidFill>
                <a:cs typeface="2  Mitra_2 (MRT)" panose="00000700000000000000" pitchFamily="2" charset="-78"/>
              </a:rPr>
              <a:t>1-حدس اولیه </a:t>
            </a:r>
            <a:r>
              <a:rPr lang="fa-IR" sz="2000" dirty="0">
                <a:cs typeface="2  Mitra_2 (MRT)" panose="00000700000000000000" pitchFamily="2" charset="-78"/>
              </a:rPr>
              <a:t>خود (حدس به یک ایده یا یک فرضیه اشاره دارد) را بر اساس اطلاعات و تاثیراتی که بدست آوردید پایه ریزی کنید.</a:t>
            </a:r>
            <a:endParaRPr lang="en-US" sz="2000" dirty="0">
              <a:cs typeface="2  Mitra_2 (MRT)" panose="00000700000000000000" pitchFamily="2" charset="-78"/>
            </a:endParaRPr>
          </a:p>
          <a:p>
            <a:pPr marL="1343025" indent="0">
              <a:lnSpc>
                <a:spcPct val="150000"/>
              </a:lnSpc>
              <a:buNone/>
            </a:pPr>
            <a:r>
              <a:rPr lang="fa-IR" sz="2000" dirty="0">
                <a:cs typeface="2  Mitra_2 (MRT)" panose="00000700000000000000" pitchFamily="2" charset="-78"/>
              </a:rPr>
              <a:t>2-فاکتورها وعوامل بیشتری را که تایید کننده حدس شما باشد جستجو کنید.</a:t>
            </a:r>
            <a:endParaRPr lang="en-US" sz="2000" dirty="0">
              <a:cs typeface="2  Mitra_2 (MRT)" panose="00000700000000000000" pitchFamily="2" charset="-78"/>
            </a:endParaRPr>
          </a:p>
          <a:p>
            <a:pPr marL="1343025" indent="0">
              <a:lnSpc>
                <a:spcPct val="150000"/>
              </a:lnSpc>
              <a:buNone/>
            </a:pPr>
            <a:r>
              <a:rPr lang="fa-IR" sz="2000" dirty="0">
                <a:cs typeface="2  Mitra_2 (MRT)" panose="00000700000000000000" pitchFamily="2" charset="-78"/>
              </a:rPr>
              <a:t>3-فرضیه خود را با بیان مشکل تست کنید.</a:t>
            </a:r>
            <a:endParaRPr lang="en-US" sz="2000" dirty="0">
              <a:cs typeface="2  Mitra_2 (MRT)" panose="00000700000000000000" pitchFamily="2" charset="-78"/>
            </a:endParaRPr>
          </a:p>
          <a:p>
            <a:pPr marL="1343025" indent="0">
              <a:lnSpc>
                <a:spcPct val="150000"/>
              </a:lnSpc>
              <a:buNone/>
            </a:pPr>
            <a:r>
              <a:rPr lang="fa-IR" sz="2000" dirty="0">
                <a:cs typeface="2  Mitra_2 (MRT)" panose="00000700000000000000" pitchFamily="2" charset="-78"/>
              </a:rPr>
              <a:t>4-اگر مادر حدس شما را رد کرد، با استفاده از مهارتهای راهنمایی و به منظور کسب اطلاعات بیشتر ، فرضیه دیگری را جستجو کنید.</a:t>
            </a:r>
            <a:endParaRPr lang="en-US" sz="2000" dirty="0">
              <a:cs typeface="2  Mitra_2 (MRT)" panose="00000700000000000000" pitchFamily="2" charset="-78"/>
            </a:endParaRPr>
          </a:p>
          <a:p>
            <a:pPr marL="1343025" indent="0">
              <a:lnSpc>
                <a:spcPct val="150000"/>
              </a:lnSpc>
              <a:buNone/>
            </a:pPr>
            <a:r>
              <a:rPr lang="fa-IR" sz="2000" dirty="0">
                <a:cs typeface="2  Mitra_2 (MRT)" panose="00000700000000000000" pitchFamily="2" charset="-78"/>
              </a:rPr>
              <a:t>5-وقتی حدس و فرضیه شما تایید شد </a:t>
            </a:r>
            <a:r>
              <a:rPr lang="fa-IR" sz="2000" b="1" dirty="0">
                <a:solidFill>
                  <a:srgbClr val="FF0000"/>
                </a:solidFill>
                <a:cs typeface="2  Mitra_2 (MRT)" panose="00000700000000000000" pitchFamily="2" charset="-78"/>
              </a:rPr>
              <a:t>، با مادر یک برنامه عمل تهیه کنید</a:t>
            </a:r>
            <a:r>
              <a:rPr lang="fa-IR" sz="2000" dirty="0" smtClean="0"/>
              <a:t>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هدایت کردن</a:t>
            </a:r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43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16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2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fa-IR" b="1" dirty="0" smtClean="0">
                <a:cs typeface="2  Nazanin" panose="00000400000000000000" pitchFamily="2" charset="-78"/>
              </a:rPr>
              <a:t>د) </a:t>
            </a:r>
            <a:r>
              <a:rPr lang="fa-IR" dirty="0"/>
              <a:t>حل مساله با مشارکت </a:t>
            </a:r>
            <a:r>
              <a:rPr lang="fa-IR" dirty="0" smtClean="0"/>
              <a:t>بین </a:t>
            </a:r>
            <a:r>
              <a:rPr lang="fa-IR" dirty="0"/>
              <a:t>مادر و </a:t>
            </a:r>
            <a:r>
              <a:rPr lang="fa-IR" dirty="0" smtClean="0"/>
              <a:t>مشاور</a:t>
            </a:r>
          </a:p>
          <a:p>
            <a:pPr marL="1343025" indent="0">
              <a:lnSpc>
                <a:spcPct val="200000"/>
              </a:lnSpc>
              <a:buNone/>
            </a:pPr>
            <a:r>
              <a:rPr lang="fa-IR" sz="2000" dirty="0" smtClean="0"/>
              <a:t>6-از </a:t>
            </a:r>
            <a:r>
              <a:rPr lang="fa-IR" sz="2000" dirty="0" smtClean="0">
                <a:solidFill>
                  <a:srgbClr val="FF0000"/>
                </a:solidFill>
              </a:rPr>
              <a:t>رویکرد غیرقاطعانه </a:t>
            </a:r>
            <a:r>
              <a:rPr lang="fa-IR" sz="2000" dirty="0" smtClean="0"/>
              <a:t>استفاده کنید تا مادر به مشارکت فعال در حل مساله تشویق شود.</a:t>
            </a:r>
            <a:endParaRPr lang="en-US" sz="2000" dirty="0" smtClean="0"/>
          </a:p>
          <a:p>
            <a:pPr marL="1343025" indent="0">
              <a:lnSpc>
                <a:spcPct val="200000"/>
              </a:lnSpc>
              <a:buNone/>
            </a:pPr>
            <a:r>
              <a:rPr lang="fa-IR" sz="2000" dirty="0" smtClean="0"/>
              <a:t>7-پیشنهادات خود را به 2 تا 3 مورد محدود کنید تا درمادر مقاومت و فشار ایجاد نشود.</a:t>
            </a:r>
            <a:endParaRPr lang="en-US" sz="2000" dirty="0" smtClean="0"/>
          </a:p>
          <a:p>
            <a:pPr marL="1343025" indent="0">
              <a:lnSpc>
                <a:spcPct val="200000"/>
              </a:lnSpc>
              <a:buNone/>
            </a:pPr>
            <a:r>
              <a:rPr lang="fa-IR" sz="2000" dirty="0" smtClean="0"/>
              <a:t>8-از مادر بخواهید خلاصه برنامه را بازگو کند تا مطمئن شوید مطلب را گرفته است.</a:t>
            </a:r>
            <a:endParaRPr lang="en-US" sz="2000" dirty="0" smtClean="0"/>
          </a:p>
          <a:p>
            <a:pPr marL="1343025" indent="0">
              <a:lnSpc>
                <a:spcPct val="200000"/>
              </a:lnSpc>
              <a:buNone/>
            </a:pPr>
            <a:r>
              <a:rPr lang="fa-IR" sz="2000" dirty="0" smtClean="0"/>
              <a:t>9-برای اجرای فعالیت ها </a:t>
            </a:r>
            <a:r>
              <a:rPr lang="fa-IR" sz="2000" dirty="0" smtClean="0">
                <a:solidFill>
                  <a:srgbClr val="FF0000"/>
                </a:solidFill>
              </a:rPr>
              <a:t>محدوده زمانی </a:t>
            </a:r>
            <a:r>
              <a:rPr lang="fa-IR" sz="2000" dirty="0" smtClean="0"/>
              <a:t>تعیین کنید و پیگیری کنید تا ببینید آیا برنامه عمل درحال اجراست ، آیا پیشنهادات دیگری نیاز است.</a:t>
            </a:r>
            <a:endParaRPr lang="en-US" sz="2000" dirty="0" smtClean="0"/>
          </a:p>
          <a:p>
            <a:pPr marL="109537" indent="0">
              <a:lnSpc>
                <a:spcPct val="150000"/>
              </a:lnSpc>
              <a:buNone/>
            </a:pPr>
            <a:endParaRPr lang="fa-I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برای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هدایت کردن</a:t>
            </a:r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44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76438"/>
            <a:ext cx="10972800" cy="4525962"/>
          </a:xfrm>
        </p:spPr>
        <p:txBody>
          <a:bodyPr/>
          <a:lstStyle/>
          <a:p>
            <a:pPr marL="109537" indent="0">
              <a:buNone/>
            </a:pPr>
            <a:r>
              <a:rPr lang="fa-IR" b="1" dirty="0" smtClean="0">
                <a:cs typeface="2  Nazanin" panose="00000400000000000000" pitchFamily="2" charset="-78"/>
              </a:rPr>
              <a:t>الف) </a:t>
            </a:r>
            <a:r>
              <a:rPr lang="fa-IR" dirty="0">
                <a:cs typeface="2  Nazanin" panose="00000400000000000000" pitchFamily="2" charset="-78"/>
              </a:rPr>
              <a:t>پیگیری یک فرایند </a:t>
            </a:r>
            <a:r>
              <a:rPr lang="fa-IR" dirty="0">
                <a:solidFill>
                  <a:srgbClr val="FF0000"/>
                </a:solidFill>
                <a:cs typeface="2  Nazanin" panose="00000400000000000000" pitchFamily="2" charset="-78"/>
              </a:rPr>
              <a:t>مستمر و مداوم </a:t>
            </a:r>
            <a:r>
              <a:rPr lang="fa-IR" dirty="0">
                <a:cs typeface="2  Nazanin" panose="00000400000000000000" pitchFamily="2" charset="-78"/>
              </a:rPr>
              <a:t>است که باید پس از هر تماس انجام شود.فوریت موضوع تعیین خواهد کرد که چند بار پیگیری و به چه فاصله زمانی مورد نیاز است.</a:t>
            </a:r>
            <a:endParaRPr lang="en-US" b="1" dirty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در زمان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پیگیری</a:t>
            </a:r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45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18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2"/>
          </a:xfrm>
        </p:spPr>
        <p:txBody>
          <a:bodyPr/>
          <a:lstStyle/>
          <a:p>
            <a:pPr marL="109537" indent="0">
              <a:buNone/>
            </a:pPr>
            <a:r>
              <a:rPr lang="fa-IR" b="1" dirty="0" smtClean="0">
                <a:cs typeface="2  Nazanin" panose="00000400000000000000" pitchFamily="2" charset="-78"/>
              </a:rPr>
              <a:t>ب) </a:t>
            </a:r>
            <a:r>
              <a:rPr lang="fa-IR" b="1" dirty="0">
                <a:cs typeface="2  Nazanin" panose="00000400000000000000" pitchFamily="2" charset="-78"/>
              </a:rPr>
              <a:t>ارزیابی </a:t>
            </a:r>
            <a:r>
              <a:rPr lang="fa-IR" b="1" dirty="0" smtClean="0">
                <a:cs typeface="2  Nazanin" panose="00000400000000000000" pitchFamily="2" charset="-78"/>
              </a:rPr>
              <a:t>جلسه</a:t>
            </a:r>
          </a:p>
          <a:p>
            <a:pPr marL="1076325" indent="0">
              <a:buNone/>
            </a:pPr>
            <a:r>
              <a:rPr lang="fa-IR" dirty="0">
                <a:cs typeface="2  Nazanin" panose="00000400000000000000" pitchFamily="2" charset="-78"/>
              </a:rPr>
              <a:t>	</a:t>
            </a:r>
            <a:endParaRPr lang="fa-IR" dirty="0" smtClean="0">
              <a:cs typeface="2  Nazanin" panose="00000400000000000000" pitchFamily="2" charset="-78"/>
            </a:endParaRPr>
          </a:p>
          <a:p>
            <a:pPr marL="1076325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1- بررسی </a:t>
            </a:r>
            <a:r>
              <a:rPr lang="fa-IR" dirty="0">
                <a:cs typeface="2  Nazanin" panose="00000400000000000000" pitchFamily="2" charset="-78"/>
              </a:rPr>
              <a:t>کنید تماس قبلی چقدر اثربخش بوده و آیا نیازهای مادر مرتفع گردیده است.</a:t>
            </a:r>
            <a:endParaRPr lang="en-US" dirty="0">
              <a:cs typeface="2  Nazanin" panose="00000400000000000000" pitchFamily="2" charset="-78"/>
            </a:endParaRPr>
          </a:p>
          <a:p>
            <a:pPr marL="1076325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2- استفاده </a:t>
            </a:r>
            <a:r>
              <a:rPr lang="fa-IR" dirty="0">
                <a:cs typeface="2  Nazanin" panose="00000400000000000000" pitchFamily="2" charset="-78"/>
              </a:rPr>
              <a:t>از مهارتهای مشاوره ای مناسب را بررسی کنید.</a:t>
            </a:r>
            <a:endParaRPr lang="en-US" dirty="0">
              <a:cs typeface="2  Nazanin" panose="00000400000000000000" pitchFamily="2" charset="-78"/>
            </a:endParaRPr>
          </a:p>
          <a:p>
            <a:pPr marL="1076325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3- اطلاعات </a:t>
            </a:r>
            <a:r>
              <a:rPr lang="fa-IR" dirty="0">
                <a:cs typeface="2  Nazanin" panose="00000400000000000000" pitchFamily="2" charset="-78"/>
              </a:rPr>
              <a:t>و توصیه های ارایه شده به مادر را ارزیابی کنید.</a:t>
            </a:r>
            <a:endParaRPr lang="en-US" dirty="0">
              <a:cs typeface="2  Nazanin" panose="00000400000000000000" pitchFamily="2" charset="-78"/>
            </a:endParaRPr>
          </a:p>
          <a:p>
            <a:pPr marL="1076325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4- نحوه </a:t>
            </a:r>
            <a:r>
              <a:rPr lang="fa-IR" dirty="0">
                <a:cs typeface="2  Nazanin" panose="00000400000000000000" pitchFamily="2" charset="-78"/>
              </a:rPr>
              <a:t>ثبت اطلاعات و مستندات را ارزیابی کنید.</a:t>
            </a:r>
            <a:endParaRPr lang="en-US" dirty="0">
              <a:cs typeface="2  Nazanin" panose="00000400000000000000" pitchFamily="2" charset="-78"/>
            </a:endParaRPr>
          </a:p>
          <a:p>
            <a:pPr marL="1076325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 </a:t>
            </a:r>
            <a:endParaRPr lang="en-US" b="1" dirty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در زمان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پیگیری</a:t>
            </a:r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46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86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2"/>
          </a:xfrm>
        </p:spPr>
        <p:txBody>
          <a:bodyPr/>
          <a:lstStyle/>
          <a:p>
            <a:pPr marL="109537" indent="0">
              <a:buNone/>
            </a:pPr>
            <a:r>
              <a:rPr lang="fa-IR" b="1" dirty="0" smtClean="0">
                <a:cs typeface="2  Nazanin" panose="00000400000000000000" pitchFamily="2" charset="-78"/>
              </a:rPr>
              <a:t>ج) </a:t>
            </a:r>
            <a:r>
              <a:rPr lang="fa-IR" b="1" dirty="0">
                <a:cs typeface="2  Nazanin" panose="00000400000000000000" pitchFamily="2" charset="-78"/>
              </a:rPr>
              <a:t>برنامه ریزی برای تماس </a:t>
            </a:r>
            <a:r>
              <a:rPr lang="fa-IR" b="1" dirty="0" smtClean="0">
                <a:cs typeface="2  Nazanin" panose="00000400000000000000" pitchFamily="2" charset="-78"/>
              </a:rPr>
              <a:t>بعدی</a:t>
            </a:r>
          </a:p>
          <a:p>
            <a:pPr marL="1162050" indent="0">
              <a:lnSpc>
                <a:spcPct val="150000"/>
              </a:lnSpc>
              <a:buNone/>
            </a:pPr>
            <a:r>
              <a:rPr lang="fa-IR" sz="2400" dirty="0">
                <a:cs typeface="2  Nazanin" panose="00000400000000000000" pitchFamily="2" charset="-78"/>
              </a:rPr>
              <a:t>1-به مادربگویید چه پیگیری مدنظر است ، تماس بعدی چه زمانی انجام خواهد شد و چه کسی تماس خواهد گرفت.</a:t>
            </a:r>
            <a:endParaRPr lang="en-US" sz="2400" dirty="0">
              <a:cs typeface="2  Nazanin" panose="00000400000000000000" pitchFamily="2" charset="-78"/>
            </a:endParaRPr>
          </a:p>
          <a:p>
            <a:pPr marL="1162050" indent="0">
              <a:lnSpc>
                <a:spcPct val="150000"/>
              </a:lnSpc>
              <a:buNone/>
            </a:pPr>
            <a:r>
              <a:rPr lang="fa-IR" sz="2400" dirty="0">
                <a:cs typeface="2  Nazanin" panose="00000400000000000000" pitchFamily="2" charset="-78"/>
              </a:rPr>
              <a:t>2-نیاز به هر نوع اطلاعات اضافه یا کمک بیشتر را بررسی کنید.</a:t>
            </a:r>
            <a:endParaRPr lang="en-US" sz="2400" dirty="0">
              <a:cs typeface="2  Nazanin" panose="00000400000000000000" pitchFamily="2" charset="-78"/>
            </a:endParaRPr>
          </a:p>
          <a:p>
            <a:pPr marL="1162050" indent="0">
              <a:lnSpc>
                <a:spcPct val="150000"/>
              </a:lnSpc>
              <a:buNone/>
            </a:pPr>
            <a:r>
              <a:rPr lang="fa-IR" sz="2400" dirty="0">
                <a:cs typeface="2  Nazanin" panose="00000400000000000000" pitchFamily="2" charset="-78"/>
              </a:rPr>
              <a:t>3-به مادر اجازه دهید هر زمان نیاز داشت با شما تماس بگیرد.</a:t>
            </a:r>
            <a:endParaRPr lang="en-US" sz="2400" dirty="0">
              <a:cs typeface="2  Nazanin" panose="00000400000000000000" pitchFamily="2" charset="-78"/>
            </a:endParaRPr>
          </a:p>
          <a:p>
            <a:pPr marL="1162050" indent="0">
              <a:lnSpc>
                <a:spcPct val="150000"/>
              </a:lnSpc>
              <a:buNone/>
            </a:pPr>
            <a:r>
              <a:rPr lang="fa-IR" sz="2400" dirty="0">
                <a:cs typeface="2  Nazanin" panose="00000400000000000000" pitchFamily="2" charset="-78"/>
              </a:rPr>
              <a:t>4-درصورت نیاز ، مادر را به پرسنل سایر حرف بهداشتی و مراکز موجود در جامعه ارجاع دهید.</a:t>
            </a:r>
            <a:endParaRPr lang="en-US" sz="2400" dirty="0">
              <a:cs typeface="2  Nazanin" panose="00000400000000000000" pitchFamily="2" charset="-78"/>
            </a:endParaRPr>
          </a:p>
          <a:p>
            <a:pPr marL="1162050" indent="0">
              <a:lnSpc>
                <a:spcPct val="150000"/>
              </a:lnSpc>
              <a:buNone/>
            </a:pPr>
            <a:r>
              <a:rPr lang="fa-IR" sz="2400" dirty="0">
                <a:cs typeface="2  Nazanin" panose="00000400000000000000" pitchFamily="2" charset="-78"/>
              </a:rPr>
              <a:t>5-در هفته های اول پس از زایمان ، تماس های مکرر با مادر برقرار کنید، چه شخصا و چه از طریق ارجاع به گروههای حامی درجامعه.</a:t>
            </a:r>
            <a:endParaRPr lang="en-US" sz="2400" dirty="0">
              <a:cs typeface="2  Nazanin" panose="00000400000000000000" pitchFamily="2" charset="-78"/>
            </a:endParaRPr>
          </a:p>
          <a:p>
            <a:pPr marL="1076325" indent="0">
              <a:lnSpc>
                <a:spcPct val="150000"/>
              </a:lnSpc>
              <a:buNone/>
            </a:pPr>
            <a:r>
              <a:rPr lang="fa-IR" dirty="0" smtClean="0">
                <a:cs typeface="2  Nazanin" panose="00000400000000000000" pitchFamily="2" charset="-78"/>
              </a:rPr>
              <a:t> </a:t>
            </a:r>
            <a:endParaRPr lang="en-US" b="1" dirty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در زمان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پیگیری</a:t>
            </a:r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47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2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2"/>
          </a:xfrm>
        </p:spPr>
        <p:txBody>
          <a:bodyPr/>
          <a:lstStyle/>
          <a:p>
            <a:pPr marL="109537" indent="0">
              <a:buNone/>
            </a:pPr>
            <a:r>
              <a:rPr lang="fa-IR" b="1" dirty="0" smtClean="0">
                <a:cs typeface="2  Nazanin" panose="00000400000000000000" pitchFamily="2" charset="-78"/>
              </a:rPr>
              <a:t>د) </a:t>
            </a:r>
            <a:r>
              <a:rPr lang="fa-IR" b="1" dirty="0">
                <a:cs typeface="2  Nazanin" panose="00000400000000000000" pitchFamily="2" charset="-78"/>
              </a:rPr>
              <a:t>تحقیق در مورد منابع موجود </a:t>
            </a:r>
            <a:endParaRPr lang="fa-IR" b="1" dirty="0" smtClean="0">
              <a:cs typeface="2  Nazanin" panose="00000400000000000000" pitchFamily="2" charset="-78"/>
            </a:endParaRPr>
          </a:p>
          <a:p>
            <a:pPr marL="109537" indent="0">
              <a:buNone/>
            </a:pPr>
            <a:endParaRPr lang="fa-IR" b="1" dirty="0" smtClean="0">
              <a:cs typeface="2  Nazanin" panose="00000400000000000000" pitchFamily="2" charset="-78"/>
            </a:endParaRPr>
          </a:p>
          <a:p>
            <a:pPr marL="1438275" indent="0">
              <a:lnSpc>
                <a:spcPct val="150000"/>
              </a:lnSpc>
              <a:buNone/>
            </a:pPr>
            <a:r>
              <a:rPr lang="fa-IR" sz="2400" dirty="0">
                <a:cs typeface="2  Nazanin" panose="00000400000000000000" pitchFamily="2" charset="-78"/>
              </a:rPr>
              <a:t>1-دسترسی به اطلاعات و منابع به شما کمک میکند بعنوان یک مشاورشیردهی رشد کنید ، اطلاعات و ایده های بیشتری بدست آورید و دیدگاه به روزتری نسبت به مساله پیدا کنید</a:t>
            </a:r>
            <a:r>
              <a:rPr lang="fa-IR" sz="2400" dirty="0" smtClean="0">
                <a:cs typeface="2  Nazanin" panose="00000400000000000000" pitchFamily="2" charset="-78"/>
              </a:rPr>
              <a:t>.</a:t>
            </a:r>
          </a:p>
          <a:p>
            <a:pPr marL="1438275" indent="0">
              <a:lnSpc>
                <a:spcPct val="150000"/>
              </a:lnSpc>
              <a:buNone/>
            </a:pPr>
            <a:endParaRPr lang="en-US" sz="2400" dirty="0">
              <a:cs typeface="2  Nazanin" panose="00000400000000000000" pitchFamily="2" charset="-78"/>
            </a:endParaRPr>
          </a:p>
          <a:p>
            <a:pPr marL="1438275" indent="0">
              <a:lnSpc>
                <a:spcPct val="150000"/>
              </a:lnSpc>
              <a:buNone/>
            </a:pPr>
            <a:r>
              <a:rPr lang="fa-IR" sz="2400" dirty="0">
                <a:cs typeface="2  Nazanin" panose="00000400000000000000" pitchFamily="2" charset="-78"/>
              </a:rPr>
              <a:t>2-از همکاران خود درخواست حمایت و توصیه نمایید.</a:t>
            </a:r>
            <a:endParaRPr lang="en-US" sz="2400" dirty="0">
              <a:cs typeface="2  Nazanin" panose="00000400000000000000" pitchFamily="2" charset="-78"/>
            </a:endParaRPr>
          </a:p>
          <a:p>
            <a:pPr marL="1076325" indent="0">
              <a:lnSpc>
                <a:spcPct val="150000"/>
              </a:lnSpc>
              <a:buNone/>
            </a:pPr>
            <a:r>
              <a:rPr lang="fa-IR" b="1" dirty="0" smtClean="0">
                <a:cs typeface="2  Nazanin" panose="00000400000000000000" pitchFamily="2" charset="-78"/>
              </a:rPr>
              <a:t> </a:t>
            </a:r>
            <a:endParaRPr lang="en-US" b="1" dirty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در زمان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پیگیری</a:t>
            </a:r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48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94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2"/>
          </a:xfrm>
        </p:spPr>
        <p:txBody>
          <a:bodyPr/>
          <a:lstStyle/>
          <a:p>
            <a:pPr marL="109537" indent="0">
              <a:buNone/>
            </a:pPr>
            <a:r>
              <a:rPr lang="fa-IR" b="1" dirty="0" smtClean="0">
                <a:cs typeface="2  Nazanin" panose="00000400000000000000" pitchFamily="2" charset="-78"/>
              </a:rPr>
              <a:t>ه) </a:t>
            </a:r>
            <a:r>
              <a:rPr lang="fa-IR" b="1" dirty="0">
                <a:cs typeface="2  Nazanin" panose="00000400000000000000" pitchFamily="2" charset="-78"/>
              </a:rPr>
              <a:t>فرایند مشاوره را تجدید و احیا نمایید.</a:t>
            </a:r>
            <a:endParaRPr lang="en-US" b="1" dirty="0">
              <a:cs typeface="2  Nazanin" panose="00000400000000000000" pitchFamily="2" charset="-78"/>
            </a:endParaRPr>
          </a:p>
          <a:p>
            <a:pPr marL="109537" indent="0">
              <a:buNone/>
            </a:pPr>
            <a:endParaRPr lang="fa-IR" b="1" dirty="0" smtClean="0">
              <a:cs typeface="2  Nazanin" panose="00000400000000000000" pitchFamily="2" charset="-78"/>
            </a:endParaRPr>
          </a:p>
          <a:p>
            <a:pPr marL="1885950" indent="0">
              <a:lnSpc>
                <a:spcPct val="200000"/>
              </a:lnSpc>
              <a:buNone/>
            </a:pPr>
            <a:r>
              <a:rPr lang="fa-IR" dirty="0">
                <a:cs typeface="2  Nazanin" panose="00000400000000000000" pitchFamily="2" charset="-78"/>
              </a:rPr>
              <a:t>1-فرایند مشاوره با هر تماس موفقیت آمیز ،دویاره شروع و تکرار خواهد شد.</a:t>
            </a:r>
            <a:endParaRPr lang="en-US" dirty="0">
              <a:cs typeface="2  Nazanin" panose="00000400000000000000" pitchFamily="2" charset="-78"/>
            </a:endParaRPr>
          </a:p>
          <a:p>
            <a:pPr marL="1885950" indent="0">
              <a:lnSpc>
                <a:spcPct val="200000"/>
              </a:lnSpc>
              <a:buNone/>
            </a:pPr>
            <a:r>
              <a:rPr lang="fa-IR" dirty="0">
                <a:cs typeface="2  Nazanin" panose="00000400000000000000" pitchFamily="2" charset="-78"/>
              </a:rPr>
              <a:t>2-کار را با مهارتهای راهنمایی شروع کنید و با مهارتهای هدایت کردن ادامه دهید و درصورت نیاز پیگیری کنید.</a:t>
            </a:r>
            <a:endParaRPr lang="en-US" dirty="0">
              <a:cs typeface="2  Nazanin" panose="00000400000000000000" pitchFamily="2" charset="-78"/>
            </a:endParaRPr>
          </a:p>
          <a:p>
            <a:pPr marL="1076325" indent="0">
              <a:lnSpc>
                <a:spcPct val="150000"/>
              </a:lnSpc>
              <a:buNone/>
            </a:pPr>
            <a:r>
              <a:rPr lang="fa-IR" b="1" dirty="0" smtClean="0">
                <a:cs typeface="2  Nazanin" panose="00000400000000000000" pitchFamily="2" charset="-78"/>
              </a:rPr>
              <a:t> </a:t>
            </a:r>
            <a:endParaRPr lang="en-US" b="1" dirty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مهارت های لازم در زمان </a:t>
            </a: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پیگیری</a:t>
            </a:r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49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650207"/>
            <a:ext cx="10972800" cy="4525962"/>
          </a:xfrm>
        </p:spPr>
        <p:txBody>
          <a:bodyPr/>
          <a:lstStyle/>
          <a:p>
            <a:pPr marL="542925" indent="-4572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sz="2800" dirty="0">
                <a:cs typeface="2  Nazanin" panose="00000400000000000000" pitchFamily="2" charset="-78"/>
              </a:rPr>
              <a:t>انتخاب کلمات و عبارات مثبت به یادگیری موثرتر کمک می‌کند</a:t>
            </a:r>
          </a:p>
          <a:p>
            <a:pPr marL="542925" indent="-4572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sz="2800" dirty="0">
                <a:cs typeface="2  Nazanin" panose="00000400000000000000" pitchFamily="2" charset="-78"/>
              </a:rPr>
              <a:t>آگاهی از تاثیرات حرکات بدن و تن صدا</a:t>
            </a:r>
          </a:p>
          <a:p>
            <a:pPr marL="542925" indent="-45720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sz="2800" dirty="0">
                <a:cs typeface="2  Nazanin" panose="00000400000000000000" pitchFamily="2" charset="-78"/>
              </a:rPr>
              <a:t>حمایت روحی-روانی از مادران کلید ایجاد اعتماد‌به‌نفس و توانمندی در تغذیه با شیر مادر است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کلیات</a:t>
            </a:r>
            <a:endParaRPr lang="en-US" sz="4800" dirty="0">
              <a:solidFill>
                <a:schemeClr val="accent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45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50</a:t>
            </a:fld>
            <a:endParaRPr lang="fa-IR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61912" y="3808208"/>
            <a:ext cx="846817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8800" b="1" dirty="0" smtClean="0">
                <a:ln w="0"/>
                <a:solidFill>
                  <a:schemeClr val="accent6">
                    <a:lumMod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با سپاس از توجه شما</a:t>
            </a:r>
            <a:endParaRPr lang="en-US" sz="8800" b="1" cap="none" spc="0" dirty="0">
              <a:ln w="0"/>
              <a:solidFill>
                <a:schemeClr val="accent6">
                  <a:lumMod val="2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7608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01158" y="2065339"/>
            <a:ext cx="10972800" cy="4525962"/>
          </a:xfrm>
        </p:spPr>
        <p:txBody>
          <a:bodyPr anchor="ctr"/>
          <a:lstStyle/>
          <a:p>
            <a:pPr marL="623887" indent="-514350">
              <a:buSzPct val="100000"/>
              <a:buFont typeface="+mj-lt"/>
              <a:buAutoNum type="arabicPeriod"/>
            </a:pPr>
            <a:r>
              <a:rPr lang="fa-IR" sz="3200" dirty="0">
                <a:solidFill>
                  <a:srgbClr val="0070C0"/>
                </a:solidFill>
                <a:cs typeface="2  Nazanin" panose="00000400000000000000" pitchFamily="2" charset="-78"/>
              </a:rPr>
              <a:t>آموزش‌گیرنده انتظار صراحت و صداقت </a:t>
            </a:r>
            <a:r>
              <a:rPr lang="fa-IR" sz="3200" dirty="0" smtClean="0">
                <a:solidFill>
                  <a:srgbClr val="0070C0"/>
                </a:solidFill>
                <a:cs typeface="2  Nazanin" panose="00000400000000000000" pitchFamily="2" charset="-78"/>
              </a:rPr>
              <a:t>دارد</a:t>
            </a:r>
          </a:p>
          <a:p>
            <a:pPr marL="109537" indent="0">
              <a:buNone/>
            </a:pPr>
            <a:endParaRPr lang="fa-IR" dirty="0">
              <a:cs typeface="2  Nazanin" panose="00000400000000000000" pitchFamily="2" charset="-78"/>
            </a:endParaRPr>
          </a:p>
          <a:p>
            <a:pPr lvl="1">
              <a:lnSpc>
                <a:spcPct val="200000"/>
              </a:lnSpc>
            </a:pPr>
            <a:r>
              <a:rPr lang="fa-IR" sz="2800" dirty="0">
                <a:cs typeface="2  Nazanin" panose="00000400000000000000" pitchFamily="2" charset="-78"/>
              </a:rPr>
              <a:t>باید اطلاعات مورد نیاز برای تصمیم‌گیری آگاهانه به والدین داده شود. والدین در مورد تبعات و عوارض عدم تغذیه با شیر مادر آموزش دیده و در مورد تغذیه شیرخوار تصمیم آگاهانه بگیرند (ترس از ایجاد شرمندگی در مادر/ عدم تغذیه با شیر مادر یک شکست و خسران</a:t>
            </a:r>
            <a:r>
              <a:rPr lang="fa-IR" sz="2800" dirty="0" smtClean="0">
                <a:cs typeface="2  Nazanin" panose="00000400000000000000" pitchFamily="2" charset="-78"/>
              </a:rPr>
              <a:t>)</a:t>
            </a:r>
          </a:p>
          <a:p>
            <a:pPr marL="392113" lvl="1" indent="0">
              <a:buNone/>
            </a:pPr>
            <a:endParaRPr lang="fa-IR" dirty="0">
              <a:cs typeface="2  Nazanin" panose="00000400000000000000" pitchFamily="2" charset="-78"/>
            </a:endParaRPr>
          </a:p>
          <a:p>
            <a:pPr marL="623887" indent="-514350">
              <a:buFont typeface="+mj-lt"/>
              <a:buAutoNum type="arabicPeriod"/>
            </a:pPr>
            <a:endParaRPr lang="fa-IR" dirty="0">
              <a:cs typeface="2  Nazanin" panose="00000400000000000000" pitchFamily="2" charset="-78"/>
            </a:endParaRPr>
          </a:p>
          <a:p>
            <a:pPr lvl="2"/>
            <a:endParaRPr lang="fa-IR" dirty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65113"/>
            <a:ext cx="10972800" cy="1143000"/>
          </a:xfrm>
        </p:spPr>
        <p:txBody>
          <a:bodyPr/>
          <a:lstStyle/>
          <a:p>
            <a:pPr algn="ctr"/>
            <a:r>
              <a:rPr lang="fa-IR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اصول یادگیری </a:t>
            </a:r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در</a:t>
            </a:r>
            <a:r>
              <a:rPr lang="fa-IR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 بزرگسالان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27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712914"/>
            <a:ext cx="10972800" cy="4525962"/>
          </a:xfrm>
        </p:spPr>
        <p:txBody>
          <a:bodyPr anchor="ctr"/>
          <a:lstStyle/>
          <a:p>
            <a:pPr marL="623887" indent="-514350">
              <a:buSzPct val="100000"/>
              <a:buFont typeface="+mj-lt"/>
              <a:buAutoNum type="arabicPeriod" startAt="2"/>
            </a:pPr>
            <a:r>
              <a:rPr lang="fa-IR" sz="3200" dirty="0">
                <a:solidFill>
                  <a:srgbClr val="0070C0"/>
                </a:solidFill>
                <a:cs typeface="2  Nazanin" panose="00000400000000000000" pitchFamily="2" charset="-78"/>
              </a:rPr>
              <a:t>فراگیر، یک شرکت‌کننده فعال در فرآیند  یادگیری است</a:t>
            </a:r>
          </a:p>
          <a:p>
            <a:pPr marL="109537" indent="0">
              <a:buNone/>
            </a:pPr>
            <a:endParaRPr lang="fa-IR" dirty="0">
              <a:cs typeface="2  Nazanin" panose="00000400000000000000" pitchFamily="2" charset="-78"/>
            </a:endParaRPr>
          </a:p>
          <a:p>
            <a:pPr lvl="1">
              <a:lnSpc>
                <a:spcPct val="200000"/>
              </a:lnSpc>
            </a:pPr>
            <a:r>
              <a:rPr lang="fa-IR" sz="2800" dirty="0">
                <a:cs typeface="2  Nazanin" panose="00000400000000000000" pitchFamily="2" charset="-78"/>
              </a:rPr>
              <a:t>برنامه‌ریزی به صورت دوطرفه بین فراگیر و مشاور</a:t>
            </a:r>
          </a:p>
          <a:p>
            <a:pPr marL="392113" lvl="1" indent="0">
              <a:buNone/>
            </a:pPr>
            <a:endParaRPr lang="fa-IR" dirty="0">
              <a:cs typeface="2  Nazanin" panose="00000400000000000000" pitchFamily="2" charset="-78"/>
            </a:endParaRPr>
          </a:p>
          <a:p>
            <a:pPr marL="623887" indent="-514350">
              <a:buFont typeface="+mj-lt"/>
              <a:buAutoNum type="arabicPeriod"/>
            </a:pPr>
            <a:endParaRPr lang="fa-IR" dirty="0">
              <a:cs typeface="2  Nazanin" panose="00000400000000000000" pitchFamily="2" charset="-78"/>
            </a:endParaRPr>
          </a:p>
          <a:p>
            <a:pPr lvl="2"/>
            <a:endParaRPr lang="fa-IR" dirty="0">
              <a:cs typeface="2 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65113"/>
            <a:ext cx="10972800" cy="1143000"/>
          </a:xfrm>
        </p:spPr>
        <p:txBody>
          <a:bodyPr/>
          <a:lstStyle/>
          <a:p>
            <a:pPr algn="ctr"/>
            <a:r>
              <a:rPr lang="fa-IR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اصول یادگیری </a:t>
            </a:r>
            <a:r>
              <a:rPr lang="fa-IR" sz="4800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در</a:t>
            </a:r>
            <a:r>
              <a:rPr lang="fa-IR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 بزرگسالان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34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457200"/>
            <a:ext cx="10972800" cy="5549900"/>
          </a:xfrm>
        </p:spPr>
        <p:txBody>
          <a:bodyPr/>
          <a:lstStyle/>
          <a:p>
            <a:pPr marL="623887" indent="-514350">
              <a:buClr>
                <a:srgbClr val="00B0F0"/>
              </a:buClr>
              <a:buFont typeface="+mj-lt"/>
              <a:buAutoNum type="arabicPeriod" startAt="3"/>
            </a:pPr>
            <a:r>
              <a:rPr lang="fa-IR" sz="3600" dirty="0">
                <a:solidFill>
                  <a:srgbClr val="0070C0"/>
                </a:solidFill>
                <a:cs typeface="2  Nazanin" panose="00000400000000000000" pitchFamily="2" charset="-78"/>
              </a:rPr>
              <a:t>جو و فضای آموزش برنتایج و پیامدهای یادگیری اثر </a:t>
            </a:r>
            <a:r>
              <a:rPr lang="fa-IR" sz="3600" dirty="0" smtClean="0">
                <a:solidFill>
                  <a:srgbClr val="0070C0"/>
                </a:solidFill>
                <a:cs typeface="2  Nazanin" panose="00000400000000000000" pitchFamily="2" charset="-78"/>
              </a:rPr>
              <a:t>می‌گذارد</a:t>
            </a:r>
          </a:p>
          <a:p>
            <a:pPr marL="109537" indent="0">
              <a:buNone/>
            </a:pPr>
            <a:endParaRPr lang="fa-IR" sz="3200" dirty="0">
              <a:cs typeface="2  Nazanin" panose="00000400000000000000" pitchFamily="2" charset="-78"/>
            </a:endParaRPr>
          </a:p>
          <a:p>
            <a:pPr marL="990600" lvl="1"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دانش شخصی و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محیط قابل انعطاف </a:t>
            </a:r>
            <a:r>
              <a:rPr lang="fa-IR" dirty="0">
                <a:cs typeface="2  Nazanin" panose="00000400000000000000" pitchFamily="2" charset="-78"/>
              </a:rPr>
              <a:t>بهترین پیش‌بینی کننده‌های رضایت مادر از تصمیم خود در مورد موضوعات سلامتی است</a:t>
            </a:r>
          </a:p>
          <a:p>
            <a:pPr marL="990600" lvl="1">
              <a:lnSpc>
                <a:spcPct val="150000"/>
              </a:lnSpc>
            </a:pPr>
            <a:r>
              <a:rPr lang="fa-IR" b="1" dirty="0" smtClean="0">
                <a:solidFill>
                  <a:srgbClr val="FF0000"/>
                </a:solidFill>
                <a:cs typeface="2  Nazanin" panose="00000400000000000000" pitchFamily="2" charset="-78"/>
              </a:rPr>
              <a:t>اعتمادبه‌نفس</a:t>
            </a:r>
            <a:r>
              <a:rPr lang="fa-IR" dirty="0" smtClean="0">
                <a:cs typeface="2  Nazanin" panose="00000400000000000000" pitchFamily="2" charset="-78"/>
              </a:rPr>
              <a:t> </a:t>
            </a:r>
            <a:r>
              <a:rPr lang="fa-IR" dirty="0">
                <a:cs typeface="2  Nazanin" panose="00000400000000000000" pitchFamily="2" charset="-78"/>
              </a:rPr>
              <a:t>مشاور و توانایی برقراری ارتباط با مردم</a:t>
            </a:r>
          </a:p>
          <a:p>
            <a:pPr marL="990600" lvl="1"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حس 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شوخ‌طبعی</a:t>
            </a:r>
            <a:r>
              <a:rPr lang="fa-IR" dirty="0">
                <a:cs typeface="2  Nazanin" panose="00000400000000000000" pitchFamily="2" charset="-78"/>
              </a:rPr>
              <a:t> داشته باشید، شور و اشتیاق خود را نشان دهید و غیررسمی باشید</a:t>
            </a:r>
          </a:p>
          <a:p>
            <a:pPr marL="990600" lvl="1"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به فراگیر احترام بگذارید و نشان دهید که انعطاف و سازگاری دارید</a:t>
            </a:r>
          </a:p>
          <a:p>
            <a:pPr marL="990600" lvl="1"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تمیز و آراسته باشید و</a:t>
            </a: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 لباس مرتب </a:t>
            </a:r>
            <a:r>
              <a:rPr lang="fa-IR" dirty="0">
                <a:cs typeface="2  Nazanin" panose="00000400000000000000" pitchFamily="2" charset="-78"/>
              </a:rPr>
              <a:t>بپوشید</a:t>
            </a:r>
          </a:p>
          <a:p>
            <a:pPr marL="990600" lvl="1">
              <a:lnSpc>
                <a:spcPct val="150000"/>
              </a:lnSpc>
            </a:pPr>
            <a:r>
              <a:rPr lang="fa-IR" dirty="0">
                <a:cs typeface="2  Nazanin" panose="00000400000000000000" pitchFamily="2" charset="-78"/>
              </a:rPr>
              <a:t>حرکات بدن مثبت، تماس چشمی مکرر و صدای قوی داشته باشید و کلمات را  واضح بیان کنید</a:t>
            </a:r>
          </a:p>
          <a:p>
            <a:pPr marL="990600" lvl="1">
              <a:lnSpc>
                <a:spcPct val="150000"/>
              </a:lnSpc>
            </a:pPr>
            <a:r>
              <a:rPr lang="fa-IR" b="1" dirty="0">
                <a:solidFill>
                  <a:srgbClr val="FF0000"/>
                </a:solidFill>
                <a:cs typeface="2  Nazanin" panose="00000400000000000000" pitchFamily="2" charset="-78"/>
              </a:rPr>
              <a:t>پایه دانش  </a:t>
            </a:r>
            <a:r>
              <a:rPr lang="fa-IR" dirty="0">
                <a:cs typeface="2  Nazanin" panose="00000400000000000000" pitchFamily="2" charset="-78"/>
              </a:rPr>
              <a:t>خود را قوی کنید و تمایل برای انتقال دانش را نشان دهید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3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495300"/>
            <a:ext cx="10972800" cy="5511800"/>
          </a:xfrm>
        </p:spPr>
        <p:txBody>
          <a:bodyPr anchor="t"/>
          <a:lstStyle/>
          <a:p>
            <a:pPr marL="623887" indent="-514350">
              <a:buFont typeface="+mj-lt"/>
              <a:buAutoNum type="arabicPeriod" startAt="4"/>
            </a:pPr>
            <a:r>
              <a:rPr lang="fa-IR" sz="3200" dirty="0">
                <a:solidFill>
                  <a:srgbClr val="0070C0"/>
                </a:solidFill>
                <a:cs typeface="2  Nazanin" panose="00000400000000000000" pitchFamily="2" charset="-78"/>
              </a:rPr>
              <a:t>رویکرد چند حسی (</a:t>
            </a:r>
            <a:r>
              <a:rPr lang="en-US" sz="3200" dirty="0">
                <a:solidFill>
                  <a:srgbClr val="0070C0"/>
                </a:solidFill>
                <a:cs typeface="2  Nazanin" panose="00000400000000000000" pitchFamily="2" charset="-78"/>
              </a:rPr>
              <a:t>multisensory</a:t>
            </a:r>
            <a:r>
              <a:rPr lang="fa-IR" sz="3200" dirty="0">
                <a:solidFill>
                  <a:srgbClr val="0070C0"/>
                </a:solidFill>
                <a:cs typeface="2  Nazanin" panose="00000400000000000000" pitchFamily="2" charset="-78"/>
              </a:rPr>
              <a:t>) ، فرایند یادگیری را ارتقاء می </a:t>
            </a:r>
            <a:r>
              <a:rPr lang="fa-IR" sz="3200" dirty="0" smtClean="0">
                <a:solidFill>
                  <a:srgbClr val="0070C0"/>
                </a:solidFill>
                <a:cs typeface="2  Nazanin" panose="00000400000000000000" pitchFamily="2" charset="-78"/>
              </a:rPr>
              <a:t>دهد</a:t>
            </a:r>
          </a:p>
          <a:p>
            <a:pPr marL="109537" indent="0">
              <a:buNone/>
            </a:pPr>
            <a:endParaRPr lang="fa-IR" sz="3200" dirty="0"/>
          </a:p>
          <a:p>
            <a:pPr marL="895350" lvl="1">
              <a:lnSpc>
                <a:spcPct val="200000"/>
              </a:lnSpc>
            </a:pPr>
            <a:r>
              <a:rPr lang="fa-IR" dirty="0"/>
              <a:t>درگیر کردن حواس مختلف به یادگیری از طریق بینایی ، شنوایی و حرکتی کمک می‌کند</a:t>
            </a:r>
          </a:p>
          <a:p>
            <a:pPr marL="895350" lvl="1">
              <a:lnSpc>
                <a:spcPct val="200000"/>
              </a:lnSpc>
            </a:pPr>
            <a:r>
              <a:rPr lang="fa-IR" dirty="0"/>
              <a:t>ادغام فرایند یادگیری با شوخی و مزاح متناسب با فرهنگ ، سبب ارتقاء تفکر جدی و هوش هیجانی می شود (کاهش تنش و اضطراب، افزایش بهره‌وری، افزایش یادگیری)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915E6-25D4-4478-83EA-8A1184D8A544}" type="slidenum">
              <a:rPr lang="fa-I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29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رمت اسلايد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3312</Words>
  <Application>Microsoft Office PowerPoint</Application>
  <PresentationFormat>Widescreen</PresentationFormat>
  <Paragraphs>296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4" baseType="lpstr">
      <vt:lpstr>2  Mitra_2 (MRT)</vt:lpstr>
      <vt:lpstr>2  Nazanin</vt:lpstr>
      <vt:lpstr>Arial</vt:lpstr>
      <vt:lpstr>B Nazanin</vt:lpstr>
      <vt:lpstr>B Titr</vt:lpstr>
      <vt:lpstr>B Yagut</vt:lpstr>
      <vt:lpstr>B Zar</vt:lpstr>
      <vt:lpstr>Calibri</vt:lpstr>
      <vt:lpstr>Lucida Sans Unicode</vt:lpstr>
      <vt:lpstr>Verdana</vt:lpstr>
      <vt:lpstr>Wingdings</vt:lpstr>
      <vt:lpstr>Wingdings 2</vt:lpstr>
      <vt:lpstr>Wingdings 3</vt:lpstr>
      <vt:lpstr>فرمت اسلايد</vt:lpstr>
      <vt:lpstr>PowerPoint Presentation</vt:lpstr>
      <vt:lpstr>PowerPoint Presentation</vt:lpstr>
      <vt:lpstr>آنچه می‌آموزیم ...</vt:lpstr>
      <vt:lpstr>کلیات</vt:lpstr>
      <vt:lpstr>کلیات</vt:lpstr>
      <vt:lpstr>اصول یادگیری در بزرگسالان</vt:lpstr>
      <vt:lpstr>اصول یادگیری در بزرگسالان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اجزاء ارتباط</vt:lpstr>
      <vt:lpstr>متن پیام</vt:lpstr>
      <vt:lpstr>تن صدا</vt:lpstr>
      <vt:lpstr>حرکات بدن</vt:lpstr>
      <vt:lpstr>حرکات بدن</vt:lpstr>
      <vt:lpstr>PowerPoint Presentation</vt:lpstr>
      <vt:lpstr>. در فرایند مشاوره ، شخصیت و نگرش فرد اهمیت بسیاری دارد</vt:lpstr>
      <vt:lpstr>. مشاوره موثر ،نیاز مادر به حمایت روحی روانی را مرتفع می‌کند  . یک مشاوره اثربخش ، درک و خودکارآمدی را افزایش میدهد  . والدین در طی مراحل کسب نقش والدینی ، پیشرفت می کنند و برخی از مادران در مراحل اولیه به رویکردهای مستقیم مشاوره ،بهتر پاسخ می دهند </vt:lpstr>
      <vt:lpstr>. هنگامی که مادر از نظر جسمی احساس ناراحتی میکند ، میتوان فرایند مشاوره را به تعویق انداخت </vt:lpstr>
      <vt:lpstr>روش‌های مشاوره</vt:lpstr>
      <vt:lpstr>راهنمایی کردن (guiding)</vt:lpstr>
      <vt:lpstr>هدایت کردن (leading) </vt:lpstr>
      <vt:lpstr>پیگیری (follow-up)</vt:lpstr>
      <vt:lpstr>مهارت های لازم برای راهنمایی کردن </vt:lpstr>
      <vt:lpstr>مهارت های لازم برای راهنمایی کردن </vt:lpstr>
      <vt:lpstr>مهارت های لازم برای راهنمایی کردن </vt:lpstr>
      <vt:lpstr>مثال</vt:lpstr>
      <vt:lpstr>مهارت های لازم برای راهنمایی کردن </vt:lpstr>
      <vt:lpstr>مثال</vt:lpstr>
      <vt:lpstr>مهارت های لازم برای راهنمایی کردن </vt:lpstr>
      <vt:lpstr>مهارت های لازم برای راهنمایی کردن </vt:lpstr>
      <vt:lpstr>مهارت های لازم برای راهنمایی کردن </vt:lpstr>
      <vt:lpstr>مهارت های لازم برای راهنمایی کردن </vt:lpstr>
      <vt:lpstr>مهارت های لازم برای راهنمایی کردن </vt:lpstr>
      <vt:lpstr>مهارت های لازم برای راهنمایی کردن </vt:lpstr>
      <vt:lpstr>مهارت های لازم برای راهنمایی کردن </vt:lpstr>
      <vt:lpstr>مهارت های لازم برای راهنمایی کردن </vt:lpstr>
      <vt:lpstr>مهارت های لازم برای هدایت کردن</vt:lpstr>
      <vt:lpstr>مهارت های لازم برای هدایت کردن</vt:lpstr>
      <vt:lpstr>مهارت های لازم برای هدایت کردن</vt:lpstr>
      <vt:lpstr>مهارت های لازم برای هدایت کردن</vt:lpstr>
      <vt:lpstr>مهارت های لازم برای هدایت کردن</vt:lpstr>
      <vt:lpstr>مهارت های لازم در زمان پیگیری</vt:lpstr>
      <vt:lpstr>مهارت های لازم در زمان پیگیری</vt:lpstr>
      <vt:lpstr>مهارت های لازم در زمان پیگیری</vt:lpstr>
      <vt:lpstr>مهارت های لازم در زمان پیگیری</vt:lpstr>
      <vt:lpstr>مهارت های لازم در زمان پیگیری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غلبه بر چالشهای تغذیه با شیر مادر نوزادان اواخر نارسی</dc:title>
  <dc:creator>User</dc:creator>
  <cp:lastModifiedBy>User</cp:lastModifiedBy>
  <cp:revision>104</cp:revision>
  <dcterms:created xsi:type="dcterms:W3CDTF">2019-07-07T15:07:29Z</dcterms:created>
  <dcterms:modified xsi:type="dcterms:W3CDTF">2019-07-16T18:59:30Z</dcterms:modified>
</cp:coreProperties>
</file>